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4"/>
  </p:notesMasterIdLst>
  <p:sldIdLst>
    <p:sldId id="29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87CD2C1-95A2-43DA-B498-3B9F1DE95AAE}">
          <p14:sldIdLst>
            <p14:sldId id="29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681"/>
    <a:srgbClr val="680000"/>
    <a:srgbClr val="003300"/>
    <a:srgbClr val="E2F2ED"/>
    <a:srgbClr val="006600"/>
    <a:srgbClr val="55AF95"/>
    <a:srgbClr val="0033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6" autoAdjust="0"/>
    <p:restoredTop sz="85996" autoAdjust="0"/>
  </p:normalViewPr>
  <p:slideViewPr>
    <p:cSldViewPr snapToGrid="0">
      <p:cViewPr varScale="1">
        <p:scale>
          <a:sx n="99" d="100"/>
          <a:sy n="99" d="100"/>
        </p:scale>
        <p:origin x="86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B6349-7C74-42E9-9A28-3AB9131FB9E6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59473-D82B-41F2-8551-FE98AA7C6D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7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Представление отчётности  учреждениями сам по себе</a:t>
            </a:r>
            <a:r>
              <a:rPr lang="ru-RU" baseline="0" dirty="0" smtClean="0"/>
              <a:t> не лёгкий </a:t>
            </a:r>
            <a:r>
              <a:rPr lang="ru-RU" dirty="0" smtClean="0"/>
              <a:t>процесс,</a:t>
            </a:r>
            <a:r>
              <a:rPr lang="ru-RU" baseline="0" dirty="0" smtClean="0"/>
              <a:t> и для его упрощения</a:t>
            </a:r>
            <a:r>
              <a:rPr lang="en-US" baseline="0" dirty="0" smtClean="0"/>
              <a:t> </a:t>
            </a:r>
            <a:r>
              <a:rPr lang="ru-RU" baseline="0" dirty="0" smtClean="0"/>
              <a:t>совершенствуются механизмы взаимодействия  между поддержкой (линия консультации) и пользователями (учреждения).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92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Помимо того, что загружаемый отчёт может</a:t>
            </a:r>
            <a:r>
              <a:rPr lang="ru-RU" baseline="0" dirty="0" smtClean="0"/>
              <a:t> не входить в список запланированных, сам вид отчёта может </a:t>
            </a:r>
            <a:r>
              <a:rPr lang="ru-RU" baseline="0" smtClean="0"/>
              <a:t>быть устаревшим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Помимо того, что загружаемый отчёт может</a:t>
            </a:r>
            <a:r>
              <a:rPr lang="ru-RU" baseline="0" dirty="0" smtClean="0"/>
              <a:t> не входить в список запланированных, сам вид отчёта может быть устаревшим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16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Отчёт</a:t>
            </a:r>
            <a:r>
              <a:rPr lang="ru-RU" baseline="0" dirty="0" smtClean="0"/>
              <a:t> 0509127 загружается из УРМ для сверки форм бух отчётности учреждений. Выглядит, как сама форма 0503127 и сверяется  с ней в разрезе кодов бюджетной классификации.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28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Отчёт</a:t>
            </a:r>
            <a:r>
              <a:rPr lang="ru-RU" baseline="0" dirty="0" smtClean="0"/>
              <a:t> 0509127 загружается из УРМ для сверки форм бух отчётности учреждений. Выглядит, как сама форма 0503127 и сверяется  с ней в разрезе кодов </a:t>
            </a:r>
            <a:r>
              <a:rPr lang="ru-RU" baseline="0" smtClean="0"/>
              <a:t>бюджетной классификации.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4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Отчёт</a:t>
            </a:r>
            <a:r>
              <a:rPr lang="ru-RU" baseline="0" dirty="0" smtClean="0"/>
              <a:t> 0509</a:t>
            </a:r>
            <a:r>
              <a:rPr lang="en-US" baseline="0" dirty="0" smtClean="0"/>
              <a:t>406</a:t>
            </a:r>
            <a:r>
              <a:rPr lang="ru-RU" baseline="0" dirty="0" smtClean="0"/>
              <a:t> загружается из УРМ для сверки форм бух отчётности учреждений. Выглядит, как сама отчёт Справка о финансировании и </a:t>
            </a:r>
            <a:r>
              <a:rPr lang="ru-RU" baseline="0" dirty="0" err="1" smtClean="0"/>
              <a:t>кас.расходах</a:t>
            </a:r>
            <a:r>
              <a:rPr lang="ru-RU" baseline="0" dirty="0" smtClean="0"/>
              <a:t> за период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11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казённых учреждений. </a:t>
            </a:r>
          </a:p>
          <a:p>
            <a:r>
              <a:rPr lang="ru-RU" dirty="0" smtClean="0"/>
              <a:t>По</a:t>
            </a:r>
            <a:r>
              <a:rPr lang="ru-RU" baseline="0" dirty="0" smtClean="0"/>
              <a:t> каждой ситуации есть инструкции на сайте ФХД.</a:t>
            </a:r>
          </a:p>
          <a:p>
            <a:r>
              <a:rPr lang="ru-RU" baseline="0" dirty="0" smtClean="0"/>
              <a:t>Первый вопрос был хорошо раскрыт в </a:t>
            </a:r>
            <a:r>
              <a:rPr lang="ru-RU" baseline="0" dirty="0" err="1" smtClean="0"/>
              <a:t>вебинаре</a:t>
            </a:r>
            <a:r>
              <a:rPr lang="ru-RU" baseline="0" dirty="0" smtClean="0"/>
              <a:t> по отражению безвозмездных поступлений. По второму вопросу на портале доступна инструкция.</a:t>
            </a:r>
          </a:p>
          <a:p>
            <a:r>
              <a:rPr lang="ru-RU" baseline="0" dirty="0" smtClean="0"/>
              <a:t>Однако в тоже время, если с первым вопросом всё ясно, то по второму в нормативных документах нет чётких указаний по отражению операций  в учёте. Такие вопросы было предложено собирать и выносить на обсуждение рабочей группы, в результате которого должно выработаться единое решение.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бюджетных</a:t>
            </a:r>
            <a:r>
              <a:rPr lang="ru-RU" baseline="0" dirty="0" smtClean="0"/>
              <a:t>  </a:t>
            </a:r>
            <a:r>
              <a:rPr lang="ru-RU" dirty="0" smtClean="0"/>
              <a:t>учреждений. </a:t>
            </a:r>
            <a:endParaRPr lang="en-US" dirty="0" smtClean="0"/>
          </a:p>
          <a:p>
            <a:r>
              <a:rPr lang="ru-RU" dirty="0" smtClean="0"/>
              <a:t>По</a:t>
            </a:r>
            <a:r>
              <a:rPr lang="ru-RU" baseline="0" dirty="0" smtClean="0"/>
              <a:t> каждой ситуации есть инструкции на сайте ФХД.</a:t>
            </a:r>
          </a:p>
          <a:p>
            <a:r>
              <a:rPr lang="ru-RU" baseline="0" dirty="0" smtClean="0"/>
              <a:t>Первые два вопроса были хорошо раскрыты в </a:t>
            </a:r>
            <a:r>
              <a:rPr lang="ru-RU" baseline="0" dirty="0" err="1" smtClean="0"/>
              <a:t>вебинаре</a:t>
            </a:r>
            <a:r>
              <a:rPr lang="ru-RU" baseline="0" dirty="0" smtClean="0"/>
              <a:t> по санкционированию. По третьему вопросу на портале доступна инструкция.</a:t>
            </a:r>
          </a:p>
          <a:p>
            <a:r>
              <a:rPr lang="ru-RU" baseline="0" dirty="0" smtClean="0"/>
              <a:t>Однако в тоже время, если с первыми вопросами всё ясно, то по третьему в нормативных документах нет чётких указаний по отражению операций  в учёте. 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Такие вопросы было предложено собирать и выносить на обсуждение рабочей группы, в результате которого должно выработаться единое решение.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96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Сложные вопросы</a:t>
            </a:r>
            <a:r>
              <a:rPr lang="ru-RU" baseline="0" dirty="0" smtClean="0"/>
              <a:t> собираются и передаются на обсуждение рабочей группе. Далее выработанные решения  и инструкции будут опубликованы 1С-Рарус.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943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кураторов района был  настроен отчёт по учреждения</a:t>
            </a:r>
            <a:r>
              <a:rPr lang="ru-RU" baseline="0" dirty="0" smtClean="0"/>
              <a:t>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33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Резюмируем</a:t>
            </a:r>
            <a:r>
              <a:rPr lang="ru-RU" baseline="0" dirty="0" smtClean="0"/>
              <a:t> доклад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Вместе</a:t>
            </a:r>
            <a:r>
              <a:rPr lang="ru-RU" baseline="0" dirty="0" smtClean="0"/>
              <a:t> с началом отчётной кампании на портале появляется  новость об открытии отчётной кампании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3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Резюмируем</a:t>
            </a:r>
            <a:r>
              <a:rPr lang="ru-RU" baseline="0" dirty="0" smtClean="0"/>
              <a:t> доклад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7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Вместе</a:t>
            </a:r>
            <a:r>
              <a:rPr lang="ru-RU" baseline="0" dirty="0" smtClean="0"/>
              <a:t> с началом отчётной кампании в сервисе 1С-Коннект проводится рассылка сообщений об открытии отчётного периода.</a:t>
            </a:r>
          </a:p>
          <a:p>
            <a:r>
              <a:rPr lang="ru-RU" baseline="0" dirty="0" smtClean="0"/>
              <a:t>Все свои вопросы учреждения могут задать нам позвонив на Линию консультацию, мы работает ежедневно в рабочие дни с 9-18.00.</a:t>
            </a:r>
          </a:p>
          <a:p>
            <a:r>
              <a:rPr lang="ru-RU" baseline="0" dirty="0" smtClean="0"/>
              <a:t>Обратите внимание для вашего удобства существуют три линии: </a:t>
            </a:r>
            <a:r>
              <a:rPr lang="ru-RU" baseline="0" dirty="0" err="1" smtClean="0"/>
              <a:t>техлиния</a:t>
            </a:r>
            <a:r>
              <a:rPr lang="ru-RU" baseline="0" dirty="0" smtClean="0"/>
              <a:t>, БГУ и ЗГУ. Для того что бы не ожидать ответь специалиста, вы можете на сайте оставить заявку на обратный звонок. </a:t>
            </a:r>
            <a:r>
              <a:rPr lang="ru-RU" baseline="0" dirty="0" err="1" smtClean="0"/>
              <a:t>Координтор</a:t>
            </a:r>
            <a:r>
              <a:rPr lang="ru-RU" baseline="0" dirty="0" smtClean="0"/>
              <a:t> вам </a:t>
            </a:r>
            <a:r>
              <a:rPr lang="ru-RU" baseline="0" dirty="0" err="1" smtClean="0"/>
              <a:t>пеозвонит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запишит</a:t>
            </a:r>
            <a:r>
              <a:rPr lang="ru-RU" baseline="0" dirty="0" smtClean="0"/>
              <a:t> на удобную дату и время работы с нашими специалистами.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Поможет</a:t>
            </a:r>
            <a:r>
              <a:rPr lang="ru-RU" baseline="0" dirty="0" smtClean="0"/>
              <a:t> установить 1С-Коннект линия консультации. Можно либо позвонить на линию самостоятельно. Либо заказать обратный звонок на портале </a:t>
            </a:r>
            <a:r>
              <a:rPr lang="en-US" baseline="0" dirty="0" smtClean="0"/>
              <a:t>fhd.rarus.ru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41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казённый учреждений.</a:t>
            </a:r>
          </a:p>
          <a:p>
            <a:r>
              <a:rPr lang="ru-RU" dirty="0" smtClean="0"/>
              <a:t>Подробнее о выкладываемой</a:t>
            </a:r>
            <a:r>
              <a:rPr lang="ru-RU" baseline="0" dirty="0" smtClean="0"/>
              <a:t> информации об открытии отчётного периода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4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казённый учреждений.</a:t>
            </a:r>
          </a:p>
          <a:p>
            <a:r>
              <a:rPr lang="ru-RU" dirty="0" smtClean="0"/>
              <a:t>Здесь</a:t>
            </a:r>
            <a:r>
              <a:rPr lang="ru-RU" baseline="0" dirty="0" smtClean="0"/>
              <a:t> мы видим аналитику отчётов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15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казённый учреждений.</a:t>
            </a:r>
          </a:p>
          <a:p>
            <a:r>
              <a:rPr lang="ru-RU" dirty="0" smtClean="0"/>
              <a:t>Здесь мы видим то, что форма загружается 1С-Рарус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47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бюджетных учреждений.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Подробнее о выкладываемой</a:t>
            </a:r>
            <a:r>
              <a:rPr lang="ru-RU" baseline="0" dirty="0" smtClean="0"/>
              <a:t> информации об открытии отчётного периода</a:t>
            </a:r>
            <a:endParaRPr lang="ru-RU" dirty="0" smtClean="0"/>
          </a:p>
          <a:p>
            <a:r>
              <a:rPr lang="ru-RU" dirty="0" smtClean="0"/>
              <a:t>Здесь</a:t>
            </a:r>
            <a:r>
              <a:rPr lang="ru-RU" baseline="0" dirty="0" smtClean="0"/>
              <a:t> мы видим, что форма 0503725 не запланирована.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90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бюджетных учреждений.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Здесь</a:t>
            </a:r>
            <a:r>
              <a:rPr lang="ru-RU" baseline="0" dirty="0" smtClean="0"/>
              <a:t> мы видим, что форма загружается 1С-Рарус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59473-D82B-41F2-8551-FE98AA7C6D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2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77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9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6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1" y="260351"/>
            <a:ext cx="31728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58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1" y="260351"/>
            <a:ext cx="31728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76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10363200" cy="17556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27910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3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rgbClr val="E35F1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5F13"/>
              </a:buClr>
              <a:buSzPct val="90000"/>
              <a:buFont typeface="Wingdings" pitchFamily="2" charset="2"/>
              <a:buChar char="q"/>
              <a:defRPr sz="1800">
                <a:latin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1600"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1400"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1400"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Blip>
                <a:blip r:embed="rId2"/>
              </a:buBlip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278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47821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noFill/>
          <a:ln>
            <a:noFill/>
          </a:ln>
        </p:spPr>
        <p:txBody>
          <a:bodyPr/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noFill/>
          <a:ln>
            <a:noFill/>
          </a:ln>
        </p:spPr>
        <p:txBody>
          <a:bodyPr/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0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26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04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9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1451917"/>
            <a:ext cx="4011084" cy="12961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1451918"/>
            <a:ext cx="6815667" cy="4857403"/>
          </a:xfrm>
          <a:noFill/>
          <a:ln>
            <a:noFill/>
          </a:ln>
        </p:spPr>
        <p:txBody>
          <a:bodyPr/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748062"/>
            <a:ext cx="4011084" cy="3561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47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65712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333872"/>
            <a:ext cx="7315200" cy="3458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914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>
                <a:srgbClr val="E35F13"/>
              </a:buClr>
              <a:buSzPct val="90000"/>
              <a:buFont typeface="Wingdings" pitchFamily="2" charset="2"/>
              <a:buChar char="q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706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451918"/>
            <a:ext cx="2743200" cy="4857403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51918"/>
            <a:ext cx="8026400" cy="4857403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469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2875"/>
            <a:ext cx="11525251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34434" y="1052513"/>
            <a:ext cx="5659967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052513"/>
            <a:ext cx="5662084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826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59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23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54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7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61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8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3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57F4667-B509-4C86-AB83-4C8C5A687409}" type="datetimeFigureOut">
              <a:rPr lang="ru-RU" smtClean="0"/>
              <a:t>05.05.2017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815750-CC3B-41F8-AE5D-A1C99A2BE38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9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15218" y="1"/>
            <a:ext cx="897678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23988"/>
            <a:ext cx="1097280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864351" y="6570664"/>
            <a:ext cx="2844800" cy="287337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F900DFE-4D5B-4DFD-839E-AD0E72A8E610}" type="slidenum">
              <a:rPr lang="ru-RU" altLang="ru-RU" sz="1000" b="1" i="1" smtClean="0">
                <a:solidFill>
                  <a:srgbClr val="FFFFFF"/>
                </a:solidFill>
                <a:latin typeface="Verdana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ru-RU" altLang="ru-RU" sz="1000" b="1" i="1" smtClean="0">
                <a:solidFill>
                  <a:srgbClr val="FFFFFF"/>
                </a:solidFill>
                <a:latin typeface="Verdana" pitchFamily="34" charset="0"/>
              </a:rPr>
              <a:t> из 17</a:t>
            </a:r>
          </a:p>
        </p:txBody>
      </p:sp>
    </p:spTree>
    <p:extLst>
      <p:ext uri="{BB962C8B-B14F-4D97-AF65-F5344CB8AC3E}">
        <p14:creationId xmlns:p14="http://schemas.microsoft.com/office/powerpoint/2010/main" val="263049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ru-RU" sz="2000" b="1" dirty="0">
          <a:solidFill>
            <a:srgbClr val="E35F13"/>
          </a:solidFill>
          <a:latin typeface="+mn-lt"/>
          <a:ea typeface="+mj-ea"/>
          <a:cs typeface="Tahom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35F13"/>
          </a:solidFill>
          <a:latin typeface="Calibri" pitchFamily="34" charset="0"/>
          <a:cs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35F13"/>
          </a:solidFill>
          <a:latin typeface="Calibri" pitchFamily="34" charset="0"/>
          <a:cs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35F13"/>
          </a:solidFill>
          <a:latin typeface="Calibri" pitchFamily="34" charset="0"/>
          <a:cs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E35F13"/>
          </a:solidFill>
          <a:latin typeface="Calibri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ru-RU" sz="1600" dirty="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ru-RU" sz="1400" dirty="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ru-RU" sz="1200" dirty="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ru-RU" sz="1200" dirty="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ru-RU" sz="1200" dirty="0">
          <a:solidFill>
            <a:srgbClr val="333333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83267" y="1700214"/>
            <a:ext cx="9840384" cy="201612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ru-RU" sz="2000" b="1" dirty="0">
                <a:solidFill>
                  <a:srgbClr val="E35F13"/>
                </a:solidFill>
                <a:latin typeface="+mn-lt"/>
                <a:ea typeface="+mj-ea"/>
                <a:cs typeface="Tahom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35F13"/>
                </a:solidFill>
                <a:latin typeface="Calibri" pitchFamily="34" charset="0"/>
                <a:cs typeface="Tahom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35F13"/>
                </a:solidFill>
                <a:latin typeface="Calibri" pitchFamily="34" charset="0"/>
                <a:cs typeface="Tahom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35F13"/>
                </a:solidFill>
                <a:latin typeface="Calibri" pitchFamily="34" charset="0"/>
                <a:cs typeface="Tahom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35F13"/>
                </a:solidFill>
                <a:latin typeface="Calibri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endParaRPr sz="3000" dirty="0" smtClean="0"/>
          </a:p>
          <a:p>
            <a:pPr algn="l">
              <a:defRPr/>
            </a:pPr>
            <a:r>
              <a:rPr lang="ru-RU" sz="3000" dirty="0" smtClean="0"/>
              <a:t>Сопровождение учреждений образования.</a:t>
            </a:r>
          </a:p>
          <a:p>
            <a:pPr algn="l">
              <a:defRPr/>
            </a:pPr>
            <a:r>
              <a:rPr lang="ru-RU" sz="3000" dirty="0" smtClean="0"/>
              <a:t>Особенности сдачи отчетности.</a:t>
            </a:r>
            <a:endParaRPr lang="ru-RU" sz="3000" dirty="0"/>
          </a:p>
          <a:p>
            <a:pPr algn="l">
              <a:defRPr/>
            </a:pPr>
            <a:endParaRPr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defRPr/>
            </a:pPr>
            <a:endParaRPr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23" name="Подзаголовок 4"/>
          <p:cNvSpPr txBox="1">
            <a:spLocks/>
          </p:cNvSpPr>
          <p:nvPr/>
        </p:nvSpPr>
        <p:spPr bwMode="auto">
          <a:xfrm>
            <a:off x="7440083" y="5406173"/>
            <a:ext cx="441748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>
              <a:defRPr sz="14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>
              <a:defRPr sz="1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>
              <a:defRPr sz="1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>
              <a:defRPr sz="1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hangingPunct="0">
              <a:defRPr sz="1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hangingPunct="0">
              <a:defRPr sz="1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hangingPunct="0">
              <a:defRPr sz="1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hangingPunct="0">
              <a:defRPr sz="1200">
                <a:solidFill>
                  <a:srgbClr val="333333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2400" dirty="0" err="1"/>
              <a:t>Косырев</a:t>
            </a:r>
            <a:r>
              <a:rPr lang="ru-RU" altLang="ru-RU" sz="2400" dirty="0"/>
              <a:t> Евгений</a:t>
            </a:r>
          </a:p>
          <a:p>
            <a:pPr>
              <a:spcBef>
                <a:spcPct val="20000"/>
              </a:spcBef>
            </a:pPr>
            <a:r>
              <a:rPr lang="ru-RU" altLang="ru-RU" sz="2400" dirty="0" smtClean="0"/>
              <a:t>Специалиста-консультант</a:t>
            </a:r>
          </a:p>
          <a:p>
            <a:pPr>
              <a:spcBef>
                <a:spcPct val="20000"/>
              </a:spcBef>
            </a:pPr>
            <a:r>
              <a:rPr lang="ru-RU" altLang="ru-RU" sz="2400" dirty="0" smtClean="0"/>
              <a:t>1С-Рарус Новосибирск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904483330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Источники информации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отчётов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0" y="2032472"/>
            <a:ext cx="11330794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8" y="2009698"/>
            <a:ext cx="9643785" cy="42911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Почему ещё не загружаются отчёты?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Устаревший вид отчёта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318"/>
            <a:ext cx="7045808" cy="4024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99" y="2667318"/>
            <a:ext cx="7084212" cy="37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Corbel" panose="020B0503020204020204" pitchFamily="34" charset="0"/>
              </a:rPr>
              <a:t>Почему ещё не загружаются отчёты?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Устаревший вид отчёта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197"/>
            <a:ext cx="8065665" cy="4158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7" y="2285842"/>
            <a:ext cx="10260579" cy="38058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5" y="2171007"/>
            <a:ext cx="7941737" cy="41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2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О форме 0509127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чем сравнивается форма?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197"/>
            <a:ext cx="9976023" cy="43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О форме 0509127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чем сравнивается форма?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3" y="1837389"/>
            <a:ext cx="9752463" cy="44742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8" y="2287915"/>
            <a:ext cx="10617243" cy="45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О форме </a:t>
            </a:r>
            <a:r>
              <a:rPr lang="en-US" sz="2400" b="1" dirty="0" smtClean="0">
                <a:latin typeface="Corbel" panose="020B0503020204020204" pitchFamily="34" charset="0"/>
              </a:rPr>
              <a:t>0509406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чем сравнивается форма?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3" y="2032472"/>
            <a:ext cx="9490736" cy="426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0" y="1933197"/>
            <a:ext cx="10675614" cy="4499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7" y="1933197"/>
            <a:ext cx="12013848" cy="40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О частых ошибках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2128604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Примеры: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64302" y="2933609"/>
            <a:ext cx="9031855" cy="1394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</a:rPr>
              <a:t>«</a:t>
            </a:r>
            <a:r>
              <a:rPr lang="ru-RU" sz="2400" dirty="0" err="1">
                <a:latin typeface="Arial" panose="020B0604020202020204" pitchFamily="34" charset="0"/>
              </a:rPr>
              <a:t>пересорт</a:t>
            </a:r>
            <a:r>
              <a:rPr lang="ru-RU" sz="2400" dirty="0">
                <a:latin typeface="Arial" panose="020B0604020202020204" pitchFamily="34" charset="0"/>
              </a:rPr>
              <a:t>» исполнения по бюджетной классификации в форме 0503127 из-за ошибок в учёте питания сотрудников; </a:t>
            </a:r>
            <a:endParaRPr lang="ru-RU" sz="2400" dirty="0" smtClean="0"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порядок </a:t>
            </a:r>
            <a:r>
              <a:rPr lang="ru-RU" sz="2400" dirty="0">
                <a:latin typeface="Arial" panose="020B0604020202020204" pitchFamily="34" charset="0"/>
              </a:rPr>
              <a:t>заполнения форм </a:t>
            </a:r>
            <a:r>
              <a:rPr lang="ru-RU" sz="2400" dirty="0" smtClean="0">
                <a:latin typeface="Arial" panose="020B0604020202020204" pitchFamily="34" charset="0"/>
              </a:rPr>
              <a:t>0503125;</a:t>
            </a:r>
          </a:p>
        </p:txBody>
      </p:sp>
    </p:spTree>
    <p:extLst>
      <p:ext uri="{BB962C8B-B14F-4D97-AF65-F5344CB8AC3E}">
        <p14:creationId xmlns:p14="http://schemas.microsoft.com/office/powerpoint/2010/main" val="27048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О частых ошибках при сверке с УРМ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" y="1384308"/>
            <a:ext cx="2113612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Примеры: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44168" y="2878753"/>
            <a:ext cx="9031855" cy="2053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«</a:t>
            </a:r>
            <a:r>
              <a:rPr lang="ru-RU" sz="2400" dirty="0" err="1" smtClean="0">
                <a:latin typeface="Arial" panose="020B0604020202020204" pitchFamily="34" charset="0"/>
              </a:rPr>
              <a:t>пересорт</a:t>
            </a:r>
            <a:r>
              <a:rPr lang="ru-RU" sz="2400" dirty="0" smtClean="0">
                <a:latin typeface="Arial" panose="020B0604020202020204" pitchFamily="34" charset="0"/>
              </a:rPr>
              <a:t>» исполнения в форме 0503</a:t>
            </a:r>
            <a:r>
              <a:rPr lang="en-US" sz="2400" dirty="0" smtClean="0">
                <a:latin typeface="Arial" panose="020B0604020202020204" pitchFamily="34" charset="0"/>
              </a:rPr>
              <a:t>737</a:t>
            </a:r>
            <a:r>
              <a:rPr lang="ru-RU" sz="2400" dirty="0" smtClean="0">
                <a:latin typeface="Arial" panose="020B0604020202020204" pitchFamily="34" charset="0"/>
              </a:rPr>
              <a:t> из-за ошибок в учёте питания сотрудников;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отражение остатков на счетах учреждения в форме 0503737;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</a:rPr>
              <a:t>отражение возвратов дебиторской задолженности и возвратов субсидии прошлых лет.</a:t>
            </a:r>
            <a:endParaRPr lang="ru-RU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1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Сложные вопросы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6355830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Сложные вопросы можно решить сообща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637995" y="2784448"/>
            <a:ext cx="2369713" cy="1120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83885" y="2471241"/>
            <a:ext cx="2387695" cy="222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Рабочая группа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4124" y="2471241"/>
            <a:ext cx="2387695" cy="222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Линия консультации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24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Статистика по отчётности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7345180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учреждения работают на общий показатель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0" y="2032472"/>
            <a:ext cx="9012816" cy="39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3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Взаимодействие в контексте отчётной кампании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47" y="2098809"/>
            <a:ext cx="3302000" cy="2222500"/>
          </a:xfrm>
          <a:prstGeom prst="rect">
            <a:avLst/>
          </a:prstGeom>
        </p:spPr>
      </p:pic>
      <p:sp>
        <p:nvSpPr>
          <p:cNvPr id="5" name="Двойная стрелка влево/вправо 4"/>
          <p:cNvSpPr/>
          <p:nvPr/>
        </p:nvSpPr>
        <p:spPr>
          <a:xfrm>
            <a:off x="5233962" y="2391248"/>
            <a:ext cx="2369713" cy="11204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7448" y="4630518"/>
            <a:ext cx="4591197" cy="453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Автоматизированная система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33590" y="2098809"/>
            <a:ext cx="2387695" cy="2222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Учреждения образования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3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376300" y="342944"/>
            <a:ext cx="1604160" cy="8462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atin typeface="Corbel" panose="020B0503020204020204" pitchFamily="34" charset="0"/>
              </a:rPr>
              <a:t>Итог</a:t>
            </a:r>
            <a:endParaRPr lang="ru-RU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16330" y="1937035"/>
            <a:ext cx="9976588" cy="722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Портал, 1С-Коннект для оперативного получения информации о новостях системы  ФХД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77569" y="2967596"/>
            <a:ext cx="9976588" cy="722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Планируйте свою работу с сервисом обратного звонка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16330" y="3954733"/>
            <a:ext cx="9976588" cy="722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копируйте формы прошлой отчётности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77569" y="4941870"/>
            <a:ext cx="9976588" cy="722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Смотрите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читайте инструкции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21153" y="2618269"/>
            <a:ext cx="8714454" cy="1168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latin typeface="Corbel" panose="020B0503020204020204" pitchFamily="34" charset="0"/>
              </a:rPr>
              <a:t>Спасибо за внимание</a:t>
            </a:r>
            <a:endParaRPr lang="ru-RU" sz="54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2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Источники информации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fhd.rarus.ru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2" y="2024984"/>
            <a:ext cx="11491742" cy="39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6" y="528543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Источники информации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1С-Коннект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8" y="2252953"/>
            <a:ext cx="3544733" cy="312546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467600" y="1432397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 Консультации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звонок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14" y="2265541"/>
            <a:ext cx="4397180" cy="33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3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98" y="2335580"/>
            <a:ext cx="2477162" cy="29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2032472"/>
            <a:ext cx="11269360" cy="3939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Как установить 1с-коннект?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обратного звонка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88" y="2342179"/>
            <a:ext cx="3544733" cy="3125463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700603" y="2423166"/>
            <a:ext cx="824459" cy="92249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ru-RU" sz="3600" b="1" dirty="0"/>
          </a:p>
        </p:txBody>
      </p:sp>
      <p:sp>
        <p:nvSpPr>
          <p:cNvPr id="13" name="Овал 12"/>
          <p:cNvSpPr/>
          <p:nvPr/>
        </p:nvSpPr>
        <p:spPr>
          <a:xfrm>
            <a:off x="6700603" y="4197799"/>
            <a:ext cx="824459" cy="92249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04551" y="2423166"/>
            <a:ext cx="314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позвонить на линию консультации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04551" y="4197799"/>
            <a:ext cx="283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заказать обратный звонок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5088528" y="2696677"/>
            <a:ext cx="989350" cy="5574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5189030" y="4471310"/>
            <a:ext cx="989350" cy="55748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Источники информации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отчётов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2" y="2032472"/>
            <a:ext cx="9432323" cy="40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Источники информации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отчётов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22" y="2074872"/>
            <a:ext cx="9429229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Источники информации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отчётов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65" y="2018824"/>
            <a:ext cx="9429229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/>
            </a:r>
            <a:br>
              <a:rPr lang="ru-RU" sz="2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</a:br>
            <a:endParaRPr lang="ru-RU" sz="2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3700" y="1658938"/>
            <a:ext cx="11269360" cy="4313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ru-RU" sz="20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23" y="123568"/>
            <a:ext cx="2215977" cy="43875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53047" y="716849"/>
            <a:ext cx="6613181" cy="47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Corbel" panose="020B0503020204020204" pitchFamily="34" charset="0"/>
              </a:rPr>
              <a:t>Источники информации</a:t>
            </a:r>
            <a:endParaRPr lang="ru-RU" sz="2400" b="1" dirty="0">
              <a:latin typeface="Corbel" panose="020B05030202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1384308"/>
            <a:ext cx="4591197" cy="4530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отчётов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0" y="2032472"/>
            <a:ext cx="11330794" cy="40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8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2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194A5D"/>
      </a:accent1>
      <a:accent2>
        <a:srgbClr val="266F8B"/>
      </a:accent2>
      <a:accent3>
        <a:srgbClr val="316757"/>
      </a:accent3>
      <a:accent4>
        <a:srgbClr val="7F7F7F"/>
      </a:accent4>
      <a:accent5>
        <a:srgbClr val="84ACB6"/>
      </a:accent5>
      <a:accent6>
        <a:srgbClr val="124163"/>
      </a:accent6>
      <a:hlink>
        <a:srgbClr val="354F12"/>
      </a:hlink>
      <a:folHlink>
        <a:srgbClr val="354F1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775</Words>
  <Application>Microsoft Office PowerPoint</Application>
  <PresentationFormat>Широкоэкранный</PresentationFormat>
  <Paragraphs>136</Paragraphs>
  <Slides>21</Slides>
  <Notes>20</Notes>
  <HiddenSlides>5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Tahoma</vt:lpstr>
      <vt:lpstr>Verdana</vt:lpstr>
      <vt:lpstr>Wingdings</vt:lpstr>
      <vt:lpstr>Ретро</vt:lpstr>
      <vt:lpstr>Оформление по умолчанию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Сандакова Юлия Викторовна</dc:creator>
  <cp:lastModifiedBy>DellUser</cp:lastModifiedBy>
  <cp:revision>142</cp:revision>
  <cp:lastPrinted>2017-04-19T06:09:51Z</cp:lastPrinted>
  <dcterms:created xsi:type="dcterms:W3CDTF">2017-04-10T02:19:07Z</dcterms:created>
  <dcterms:modified xsi:type="dcterms:W3CDTF">2017-05-05T03:12:52Z</dcterms:modified>
</cp:coreProperties>
</file>