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19" r:id="rId2"/>
    <p:sldId id="322" r:id="rId3"/>
    <p:sldId id="287" r:id="rId4"/>
    <p:sldId id="329" r:id="rId5"/>
    <p:sldId id="291" r:id="rId6"/>
    <p:sldId id="290" r:id="rId7"/>
    <p:sldId id="258" r:id="rId8"/>
    <p:sldId id="402" r:id="rId9"/>
    <p:sldId id="320" r:id="rId10"/>
    <p:sldId id="381" r:id="rId11"/>
    <p:sldId id="385" r:id="rId12"/>
    <p:sldId id="348" r:id="rId13"/>
    <p:sldId id="289" r:id="rId14"/>
    <p:sldId id="362" r:id="rId15"/>
    <p:sldId id="363" r:id="rId16"/>
    <p:sldId id="364" r:id="rId17"/>
    <p:sldId id="365" r:id="rId18"/>
    <p:sldId id="349" r:id="rId19"/>
    <p:sldId id="334" r:id="rId20"/>
    <p:sldId id="376" r:id="rId21"/>
    <p:sldId id="387" r:id="rId22"/>
    <p:sldId id="388" r:id="rId23"/>
    <p:sldId id="389" r:id="rId24"/>
    <p:sldId id="361" r:id="rId25"/>
    <p:sldId id="394" r:id="rId26"/>
    <p:sldId id="379" r:id="rId27"/>
    <p:sldId id="397" r:id="rId28"/>
    <p:sldId id="398" r:id="rId29"/>
    <p:sldId id="399" r:id="rId30"/>
    <p:sldId id="400" r:id="rId31"/>
    <p:sldId id="345" r:id="rId32"/>
    <p:sldId id="390" r:id="rId33"/>
    <p:sldId id="391" r:id="rId34"/>
    <p:sldId id="353" r:id="rId35"/>
    <p:sldId id="392" r:id="rId36"/>
    <p:sldId id="393" r:id="rId37"/>
    <p:sldId id="356" r:id="rId38"/>
    <p:sldId id="357" r:id="rId39"/>
    <p:sldId id="354" r:id="rId40"/>
    <p:sldId id="380" r:id="rId41"/>
    <p:sldId id="371" r:id="rId42"/>
    <p:sldId id="352" r:id="rId43"/>
    <p:sldId id="360" r:id="rId44"/>
    <p:sldId id="355" r:id="rId45"/>
    <p:sldId id="298" r:id="rId46"/>
    <p:sldId id="375" r:id="rId47"/>
    <p:sldId id="257" r:id="rId48"/>
    <p:sldId id="300" r:id="rId49"/>
    <p:sldId id="358" r:id="rId50"/>
    <p:sldId id="359" r:id="rId51"/>
    <p:sldId id="331" r:id="rId52"/>
    <p:sldId id="326" r:id="rId53"/>
    <p:sldId id="373" r:id="rId54"/>
    <p:sldId id="396" r:id="rId55"/>
    <p:sldId id="395" r:id="rId56"/>
    <p:sldId id="382" r:id="rId57"/>
    <p:sldId id="374" r:id="rId58"/>
    <p:sldId id="403" r:id="rId59"/>
    <p:sldId id="383" r:id="rId60"/>
    <p:sldId id="384" r:id="rId61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50"/>
    <a:srgbClr val="004D69"/>
    <a:srgbClr val="1B996C"/>
    <a:srgbClr val="786788"/>
    <a:srgbClr val="00506D"/>
    <a:srgbClr val="83ADDC"/>
    <a:srgbClr val="AA8A99"/>
    <a:srgbClr val="054961"/>
    <a:srgbClr val="FF6600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A111915-BE36-4E01-A7E5-04B1672EAD32}" styleName="Светлый стиль 2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8FD4443E-F989-4FC4-A0C8-D5A2AF1F390B}" styleName="Темный стиль 1 — акцент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426" autoAdjust="0"/>
    <p:restoredTop sz="94660"/>
  </p:normalViewPr>
  <p:slideViewPr>
    <p:cSldViewPr snapToGrid="0">
      <p:cViewPr>
        <p:scale>
          <a:sx n="100" d="100"/>
          <a:sy n="100" d="100"/>
        </p:scale>
        <p:origin x="1536" y="45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1109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13729E"/>
            </a:solidFill>
            <a:ln>
              <a:noFill/>
            </a:ln>
          </c:spPr>
          <c:dPt>
            <c:idx val="0"/>
            <c:bubble3D val="0"/>
            <c:spPr>
              <a:solidFill>
                <a:srgbClr val="13729E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94F-4C4D-97CC-0355648BFDD1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394F-4C4D-97CC-0355648BFDD1}"/>
              </c:ext>
            </c:extLst>
          </c:dPt>
          <c:dPt>
            <c:idx val="2"/>
            <c:bubble3D val="0"/>
            <c:spPr>
              <a:solidFill>
                <a:srgbClr val="1B996C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94F-4C4D-97CC-0355648BFDD1}"/>
              </c:ext>
            </c:extLst>
          </c:dPt>
          <c:dPt>
            <c:idx val="3"/>
            <c:bubble3D val="0"/>
            <c:spPr>
              <a:solidFill>
                <a:srgbClr val="05496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394F-4C4D-97CC-0355648BFDD1}"/>
              </c:ext>
            </c:extLst>
          </c:dPt>
          <c:dPt>
            <c:idx val="4"/>
            <c:bubble3D val="0"/>
            <c:spPr>
              <a:solidFill>
                <a:srgbClr val="06594B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94F-4C4D-97CC-0355648BFDD1}"/>
              </c:ext>
            </c:extLst>
          </c:dPt>
          <c:dLbls>
            <c:dLbl>
              <c:idx val="0"/>
              <c:layout>
                <c:manualLayout>
                  <c:x val="1.1458243658966864E-3"/>
                  <c:y val="-8.7707185039370195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394F-4C4D-97CC-0355648BFDD1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8.7076983502515099E-3"/>
                  <c:y val="-1.2052165354330709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394F-4C4D-97CC-0355648BFDD1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2.3991103594308031E-3"/>
                  <c:y val="7.028026574803149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394F-4C4D-97CC-0355648BFDD1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5.0736059008949985E-3"/>
                  <c:y val="2.190132874015748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394F-4C4D-97CC-0355648BFDD1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rgbClr val="054961"/>
                    </a:solidFill>
                    <a:latin typeface="Trebuchet MS" panose="020B06030202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ОБЩАЮСЬ</c:v>
                </c:pt>
                <c:pt idx="1">
                  <c:v>ИГРАЮ</c:v>
                </c:pt>
                <c:pt idx="2">
                  <c:v>ИЩУ ИНФОРМАЦИЮ</c:v>
                </c:pt>
                <c:pt idx="3">
                  <c:v>ОБУЧАЮСЬ</c:v>
                </c:pt>
                <c:pt idx="4">
                  <c:v>ЗАРАБАТЫВАЮ</c:v>
                </c:pt>
              </c:strCache>
            </c:strRef>
          </c:cat>
          <c:val>
            <c:numRef>
              <c:f>Лист1!$B$2:$B$6</c:f>
              <c:numCache>
                <c:formatCode>0.00%</c:formatCode>
                <c:ptCount val="5"/>
                <c:pt idx="0">
                  <c:v>0.55369999999999997</c:v>
                </c:pt>
                <c:pt idx="1">
                  <c:v>0.14430000000000001</c:v>
                </c:pt>
                <c:pt idx="2">
                  <c:v>0.21490000000000001</c:v>
                </c:pt>
                <c:pt idx="3">
                  <c:v>5.5300000000000002E-2</c:v>
                </c:pt>
                <c:pt idx="4">
                  <c:v>2.6599999999999999E-2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94F-4C4D-97CC-0355648BFD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2.9994783977920061E-2"/>
          <c:y val="0.27073080708661418"/>
          <c:w val="0.3214278083933485"/>
          <c:h val="0.4530118110236219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rgbClr val="054961"/>
              </a:solidFill>
              <a:latin typeface="Trebuchet MS" panose="020B060302020202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400" dirty="0" smtClean="0"/>
              <a:t>Россия</a:t>
            </a:r>
            <a:endParaRPr lang="ru-RU" sz="2400" dirty="0"/>
          </a:p>
        </c:rich>
      </c:tx>
      <c:layout>
        <c:manualLayout>
          <c:xMode val="edge"/>
          <c:yMode val="edge"/>
          <c:x val="0.90511945982041597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13729E"/>
            </a:solidFill>
            <a:ln>
              <a:noFill/>
            </a:ln>
          </c:spPr>
          <c:dPt>
            <c:idx val="0"/>
            <c:bubble3D val="0"/>
            <c:spPr>
              <a:solidFill>
                <a:srgbClr val="13729E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94F-4C4D-97CC-0355648BFDD1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394F-4C4D-97CC-0355648BFDD1}"/>
              </c:ext>
            </c:extLst>
          </c:dPt>
          <c:dPt>
            <c:idx val="2"/>
            <c:bubble3D val="0"/>
            <c:spPr>
              <a:solidFill>
                <a:srgbClr val="1B996C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94F-4C4D-97CC-0355648BFDD1}"/>
              </c:ext>
            </c:extLst>
          </c:dPt>
          <c:dPt>
            <c:idx val="3"/>
            <c:bubble3D val="0"/>
            <c:spPr>
              <a:solidFill>
                <a:srgbClr val="05496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394F-4C4D-97CC-0355648BFDD1}"/>
              </c:ext>
            </c:extLst>
          </c:dPt>
          <c:dPt>
            <c:idx val="4"/>
            <c:bubble3D val="0"/>
            <c:spPr>
              <a:solidFill>
                <a:srgbClr val="06594B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94F-4C4D-97CC-0355648BFDD1}"/>
              </c:ext>
            </c:extLst>
          </c:dPt>
          <c:dPt>
            <c:idx val="5"/>
            <c:bubble3D val="0"/>
            <c:spPr>
              <a:solidFill>
                <a:srgbClr val="786788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704-4105-805B-322A77FFB812}"/>
              </c:ext>
            </c:extLst>
          </c:dPt>
          <c:dPt>
            <c:idx val="6"/>
            <c:bubble3D val="0"/>
            <c:spPr>
              <a:solidFill>
                <a:srgbClr val="AA8A9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8704-4105-805B-322A77FFB812}"/>
              </c:ext>
            </c:extLst>
          </c:dPt>
          <c:dPt>
            <c:idx val="7"/>
            <c:bubble3D val="0"/>
            <c:spPr>
              <a:solidFill>
                <a:srgbClr val="83ADDC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8704-4105-805B-322A77FFB812}"/>
              </c:ext>
            </c:extLst>
          </c:dPt>
          <c:dLbls>
            <c:dLbl>
              <c:idx val="0"/>
              <c:layout>
                <c:manualLayout>
                  <c:x val="2.4238235961272097E-2"/>
                  <c:y val="-5.9582185039369961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394F-4C4D-97CC-0355648BFDD1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8.7076983502515099E-3"/>
                  <c:y val="-1.2052165354330709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394F-4C4D-97CC-0355648BFDD1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2.3991103594308031E-3"/>
                  <c:y val="7.028026574803149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394F-4C4D-97CC-0355648BFDD1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5.0736059008949985E-3"/>
                  <c:y val="2.190132874015748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394F-4C4D-97CC-0355648BFDD1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rgbClr val="054961"/>
                    </a:solidFill>
                    <a:latin typeface="Trebuchet MS" panose="020B06030202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СРЕДСТВА ИНТЕРНЕТ-КОММУНИКАЦИИ</c:v>
                </c:pt>
                <c:pt idx="1">
                  <c:v>КОМПЬЮТЕРНЫЕ ИГРЫ</c:v>
                </c:pt>
                <c:pt idx="2">
                  <c:v>АЛКАГОЛЬ, ТАБАК, НАРКОТИЧЕСКИЕ ВЕЩЕСТВА</c:v>
                </c:pt>
                <c:pt idx="3">
                  <c:v>НЕЦЕНЗУРНАЯ ЛЕКСИКА</c:v>
                </c:pt>
                <c:pt idx="4">
                  <c:v>ПО, АУДИО, ВИДЕО</c:v>
                </c:pt>
                <c:pt idx="5">
                  <c:v>ЭЛЕКТРОННАЯ КОММЕРЦИЯ</c:v>
                </c:pt>
                <c:pt idx="6">
                  <c:v>ПОРНО И ЭРОТИКА</c:v>
                </c:pt>
                <c:pt idx="7">
                  <c:v>ДРУГОЕ (ОРУЖИЕ, АЗАРТНЫЕ ИГРЫ, НАСИЛИЕ, РАБОТА, ПЕРЕАДРЕСАЦИЯ НТТР)</c:v>
                </c:pt>
              </c:strCache>
            </c:strRef>
          </c:cat>
          <c:val>
            <c:numRef>
              <c:f>Лист1!$B$2:$B$9</c:f>
              <c:numCache>
                <c:formatCode>0.00%</c:formatCode>
                <c:ptCount val="8"/>
                <c:pt idx="0">
                  <c:v>0.6915</c:v>
                </c:pt>
                <c:pt idx="1">
                  <c:v>8.72E-2</c:v>
                </c:pt>
                <c:pt idx="2">
                  <c:v>0.10440000000000001</c:v>
                </c:pt>
                <c:pt idx="3">
                  <c:v>2.2599999999999999E-2</c:v>
                </c:pt>
                <c:pt idx="4">
                  <c:v>4.53E-2</c:v>
                </c:pt>
                <c:pt idx="5">
                  <c:v>3.5900000000000001E-2</c:v>
                </c:pt>
                <c:pt idx="6">
                  <c:v>6.7999999999999996E-3</c:v>
                </c:pt>
                <c:pt idx="7">
                  <c:v>6.1999999999999998E-3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94F-4C4D-97CC-0355648BFD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2.9994783977920061E-2"/>
          <c:y val="8.2308070866141721E-3"/>
          <c:w val="0.3214278083933485"/>
          <c:h val="0.9842618110236219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rgbClr val="054961"/>
              </a:solidFill>
              <a:latin typeface="Trebuchet MS" panose="020B060302020202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dirty="0" smtClean="0"/>
              <a:t>Новосибирск и область</a:t>
            </a:r>
            <a:endParaRPr lang="ru-RU" sz="1800" dirty="0"/>
          </a:p>
        </c:rich>
      </c:tx>
      <c:layout>
        <c:manualLayout>
          <c:xMode val="edge"/>
          <c:yMode val="edge"/>
          <c:x val="0.90511945982041597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13729E"/>
            </a:solidFill>
            <a:ln>
              <a:noFill/>
            </a:ln>
          </c:spPr>
          <c:dPt>
            <c:idx val="0"/>
            <c:bubble3D val="0"/>
            <c:spPr>
              <a:solidFill>
                <a:srgbClr val="13729E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94F-4C4D-97CC-0355648BFDD1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394F-4C4D-97CC-0355648BFDD1}"/>
              </c:ext>
            </c:extLst>
          </c:dPt>
          <c:dPt>
            <c:idx val="2"/>
            <c:bubble3D val="0"/>
            <c:spPr>
              <a:solidFill>
                <a:srgbClr val="1B996C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94F-4C4D-97CC-0355648BFDD1}"/>
              </c:ext>
            </c:extLst>
          </c:dPt>
          <c:dPt>
            <c:idx val="3"/>
            <c:bubble3D val="0"/>
            <c:spPr>
              <a:solidFill>
                <a:srgbClr val="05496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394F-4C4D-97CC-0355648BFDD1}"/>
              </c:ext>
            </c:extLst>
          </c:dPt>
          <c:dPt>
            <c:idx val="4"/>
            <c:bubble3D val="0"/>
            <c:spPr>
              <a:solidFill>
                <a:srgbClr val="06594B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94F-4C4D-97CC-0355648BFDD1}"/>
              </c:ext>
            </c:extLst>
          </c:dPt>
          <c:dPt>
            <c:idx val="5"/>
            <c:bubble3D val="0"/>
            <c:spPr>
              <a:solidFill>
                <a:srgbClr val="786788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704-4105-805B-322A77FFB812}"/>
              </c:ext>
            </c:extLst>
          </c:dPt>
          <c:dPt>
            <c:idx val="6"/>
            <c:bubble3D val="0"/>
            <c:spPr>
              <a:solidFill>
                <a:srgbClr val="AA8A9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8704-4105-805B-322A77FFB812}"/>
              </c:ext>
            </c:extLst>
          </c:dPt>
          <c:dPt>
            <c:idx val="7"/>
            <c:bubble3D val="0"/>
            <c:spPr>
              <a:solidFill>
                <a:srgbClr val="83ADDC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8704-4105-805B-322A77FFB812}"/>
              </c:ext>
            </c:extLst>
          </c:dPt>
          <c:dLbls>
            <c:dLbl>
              <c:idx val="0"/>
              <c:layout>
                <c:manualLayout>
                  <c:x val="2.4238235961272097E-2"/>
                  <c:y val="-5.9582185039369961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394F-4C4D-97CC-0355648BFDD1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8.7076983502515099E-3"/>
                  <c:y val="-1.2052165354330709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394F-4C4D-97CC-0355648BFDD1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2.3991103594308031E-3"/>
                  <c:y val="7.028026574803149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394F-4C4D-97CC-0355648BFDD1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5.0736059008949985E-3"/>
                  <c:y val="2.190132874015748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394F-4C4D-97CC-0355648BFDD1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2.8280934568138676E-2"/>
                  <c:y val="4.430093503937010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394F-4C4D-97CC-0355648BFDD1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rgbClr val="054961"/>
                    </a:solidFill>
                    <a:latin typeface="Trebuchet MS" panose="020B06030202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СРЕДСТВА ИНТЕРНЕТ-КОММУНИКАЦИИ</c:v>
                </c:pt>
                <c:pt idx="1">
                  <c:v>КОМПЬЮТЕРНЫЕ ИГРЫ</c:v>
                </c:pt>
                <c:pt idx="2">
                  <c:v>АЛКАГОЛЬ, ТАБАК, НАРКОТИЧЕСКИЕ ВЕЩЕСТВА</c:v>
                </c:pt>
                <c:pt idx="3">
                  <c:v>НЕЦЕНЗУРНАЯ ЛЕКСИКА</c:v>
                </c:pt>
                <c:pt idx="4">
                  <c:v>ПО, АУДИО, ВИДЕО</c:v>
                </c:pt>
                <c:pt idx="5">
                  <c:v>ЭЛЕКТРОННАЯ КОММЕРЦИЯ</c:v>
                </c:pt>
                <c:pt idx="6">
                  <c:v>ПОРНО И ЭРОТИКА</c:v>
                </c:pt>
                <c:pt idx="7">
                  <c:v>ДРУГОЕ (ОРУЖИЕ, АЗАРТНЫЕ ИГРЫ, НАСИЛИЕ, РАБОТА, ПЕРЕАДРЕСАЦИЯ НТТР)</c:v>
                </c:pt>
              </c:strCache>
            </c:strRef>
          </c:cat>
          <c:val>
            <c:numRef>
              <c:f>Лист1!$B$2:$B$9</c:f>
              <c:numCache>
                <c:formatCode>0.00%</c:formatCode>
                <c:ptCount val="8"/>
                <c:pt idx="0">
                  <c:v>0.56679999999999997</c:v>
                </c:pt>
                <c:pt idx="1">
                  <c:v>0.12790000000000001</c:v>
                </c:pt>
                <c:pt idx="2">
                  <c:v>6.8199999999999997E-2</c:v>
                </c:pt>
                <c:pt idx="3">
                  <c:v>9.2899999999999996E-2</c:v>
                </c:pt>
                <c:pt idx="4">
                  <c:v>8.2600000000000007E-2</c:v>
                </c:pt>
                <c:pt idx="5">
                  <c:v>2.5499999999999998E-2</c:v>
                </c:pt>
                <c:pt idx="6">
                  <c:v>1.11E-2</c:v>
                </c:pt>
                <c:pt idx="7">
                  <c:v>2.5000000000000001E-2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94F-4C4D-97CC-0355648BFD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2.9994783977920061E-2"/>
          <c:y val="8.2308070866141721E-3"/>
          <c:w val="0.3214278083933485"/>
          <c:h val="0.9842618110236219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rgbClr val="054961"/>
              </a:solidFill>
              <a:latin typeface="Trebuchet MS" panose="020B060302020202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13729E"/>
            </a:solidFill>
            <a:ln>
              <a:noFill/>
            </a:ln>
          </c:spPr>
          <c:dPt>
            <c:idx val="0"/>
            <c:bubble3D val="0"/>
            <c:spPr>
              <a:solidFill>
                <a:srgbClr val="1B996C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D63-4BDE-AEB4-C2E040FAE61D}"/>
              </c:ext>
            </c:extLst>
          </c:dPt>
          <c:dPt>
            <c:idx val="1"/>
            <c:bubble3D val="0"/>
            <c:spPr>
              <a:solidFill>
                <a:srgbClr val="13729E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D63-4BDE-AEB4-C2E040FAE61D}"/>
              </c:ext>
            </c:extLst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D63-4BDE-AEB4-C2E040FAE61D}"/>
              </c:ext>
            </c:extLst>
          </c:dPt>
          <c:dLbls>
            <c:dLbl>
              <c:idx val="0"/>
              <c:layout>
                <c:manualLayout>
                  <c:x val="1.1458243658966864E-3"/>
                  <c:y val="-8.7707185039370195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5D63-4BDE-AEB4-C2E040FAE61D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8.7076983502515099E-3"/>
                  <c:y val="-1.2052165354330709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5D63-4BDE-AEB4-C2E040FAE61D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2.3991103594308031E-3"/>
                  <c:y val="7.028026574803149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5D63-4BDE-AEB4-C2E040FAE61D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rgbClr val="054961"/>
                    </a:solidFill>
                    <a:latin typeface="Trebuchet MS" panose="020B06030202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ОГРАНИЧИВАЮТ</c:v>
                </c:pt>
                <c:pt idx="1">
                  <c:v>ЧАСТИЧНО ОГРАНИЧИВАЮТ</c:v>
                </c:pt>
                <c:pt idx="2">
                  <c:v>НЕ ОГРАНИЧИВАЮТ</c:v>
                </c:pt>
              </c:strCache>
            </c:strRef>
          </c:cat>
          <c:val>
            <c:numRef>
              <c:f>Лист1!$B$2:$B$4</c:f>
              <c:numCache>
                <c:formatCode>0.00%</c:formatCode>
                <c:ptCount val="3"/>
                <c:pt idx="0">
                  <c:v>0.1454</c:v>
                </c:pt>
                <c:pt idx="1">
                  <c:v>0.3508</c:v>
                </c:pt>
                <c:pt idx="2">
                  <c:v>0.50260000000000005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5D63-4BDE-AEB4-C2E040FAE6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2.9994783977920061E-2"/>
          <c:y val="0.27073080708661418"/>
          <c:w val="0.3214278083933485"/>
          <c:h val="0.4530118110236219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rgbClr val="054961"/>
              </a:solidFill>
              <a:latin typeface="Trebuchet MS" panose="020B060302020202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13729E"/>
            </a:solidFill>
            <a:ln>
              <a:noFill/>
            </a:ln>
          </c:spPr>
          <c:dPt>
            <c:idx val="0"/>
            <c:bubble3D val="0"/>
            <c:explosion val="8"/>
            <c:spPr>
              <a:solidFill>
                <a:srgbClr val="1B996C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D63-4BDE-AEB4-C2E040FAE61D}"/>
              </c:ext>
            </c:extLst>
          </c:dPt>
          <c:dPt>
            <c:idx val="1"/>
            <c:bubble3D val="0"/>
            <c:explosion val="6"/>
            <c:spPr>
              <a:solidFill>
                <a:srgbClr val="13729E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D63-4BDE-AEB4-C2E040FAE61D}"/>
              </c:ext>
            </c:extLst>
          </c:dPt>
          <c:dPt>
            <c:idx val="2"/>
            <c:bubble3D val="0"/>
            <c:explosion val="11"/>
            <c:spPr>
              <a:solidFill>
                <a:srgbClr val="786788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D63-4BDE-AEB4-C2E040FAE61D}"/>
              </c:ext>
            </c:extLst>
          </c:dPt>
          <c:dLbls>
            <c:dLbl>
              <c:idx val="0"/>
              <c:layout>
                <c:manualLayout>
                  <c:x val="-8.1120693534727978E-2"/>
                  <c:y val="0.1654178149606299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Trebuchet MS" panose="020B0603020202020204" pitchFamily="34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5D63-4BDE-AEB4-C2E040FAE61D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7.7888671147858995E-2"/>
                  <c:y val="-0.1808021653543308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Trebuchet MS" panose="020B0603020202020204" pitchFamily="34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5D63-4BDE-AEB4-C2E040FAE61D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1306271168951129"/>
                  <c:y val="-1.096973425196856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Trebuchet MS" panose="020B0603020202020204" pitchFamily="34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5D63-4BDE-AEB4-C2E040FAE61D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rgbClr val="054961"/>
                    </a:solidFill>
                    <a:latin typeface="Trebuchet MS" panose="020B06030202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НЕ ЗАХОДЯТ НА СТРАНИЦУ РЕБЁНКА В СОЦСЕТЯХ</c:v>
                </c:pt>
                <c:pt idx="1">
                  <c:v>ВСТРЕЧАЛИ НАСТОРАЖИВАЮЩИЙ КОНТЕНТ</c:v>
                </c:pt>
                <c:pt idx="2">
                  <c:v>НЕ ВСТРЕЧАЛИ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0.23</c:v>
                </c:pt>
                <c:pt idx="1">
                  <c:v>0.24</c:v>
                </c:pt>
                <c:pt idx="2">
                  <c:v>0.44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5D63-4BDE-AEB4-C2E040FAE6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2.9994783977920061E-2"/>
          <c:y val="0.27073080708661418"/>
          <c:w val="0.33736802007035899"/>
          <c:h val="0.5735883366141731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rgbClr val="054961"/>
              </a:solidFill>
              <a:latin typeface="Trebuchet MS" panose="020B060302020202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rgbClr val="1B996C"/>
                </a:solidFill>
                <a:latin typeface="+mn-lt"/>
                <a:ea typeface="+mn-ea"/>
                <a:cs typeface="+mn-cs"/>
              </a:defRPr>
            </a:pPr>
            <a:r>
              <a:rPr lang="ru-RU" sz="1800" b="1" cap="all" dirty="0" smtClean="0">
                <a:solidFill>
                  <a:srgbClr val="1B996C"/>
                </a:solidFill>
                <a:effectLst/>
              </a:rPr>
              <a:t>Сталкивался ли ваш ребенок с травлей в интернете </a:t>
            </a:r>
          </a:p>
          <a:p>
            <a:pPr>
              <a:defRPr>
                <a:solidFill>
                  <a:srgbClr val="1B996C"/>
                </a:solidFill>
              </a:defRPr>
            </a:pPr>
            <a:r>
              <a:rPr lang="ru-RU" sz="1800" b="1" cap="all" dirty="0" smtClean="0">
                <a:solidFill>
                  <a:srgbClr val="1B996C"/>
                </a:solidFill>
                <a:effectLst/>
              </a:rPr>
              <a:t>(так называемым </a:t>
            </a:r>
            <a:r>
              <a:rPr lang="ru-RU" sz="1800" b="1" cap="all" dirty="0" err="1" smtClean="0">
                <a:solidFill>
                  <a:srgbClr val="1B996C"/>
                </a:solidFill>
                <a:effectLst/>
              </a:rPr>
              <a:t>кибербуллингом</a:t>
            </a:r>
            <a:r>
              <a:rPr lang="ru-RU" sz="1800" b="1" cap="all" dirty="0" smtClean="0">
                <a:solidFill>
                  <a:srgbClr val="1B996C"/>
                </a:solidFill>
                <a:effectLst/>
              </a:rPr>
              <a:t>)?</a:t>
            </a:r>
            <a:endParaRPr lang="ru-RU" dirty="0">
              <a:solidFill>
                <a:srgbClr val="1B996C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rgbClr val="1B996C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13729E"/>
            </a:solidFill>
            <a:ln w="1905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1B996C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442-4F27-9EF3-6C72E28A07AA}"/>
              </c:ext>
            </c:extLst>
          </c:dPt>
          <c:dPt>
            <c:idx val="1"/>
            <c:invertIfNegative val="0"/>
            <c:bubble3D val="0"/>
            <c:spPr>
              <a:solidFill>
                <a:srgbClr val="13729E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442-4F27-9EF3-6C72E28A07AA}"/>
              </c:ext>
            </c:extLst>
          </c:dPt>
          <c:dPt>
            <c:idx val="2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442-4F27-9EF3-6C72E28A07AA}"/>
              </c:ext>
            </c:extLst>
          </c:dPt>
          <c:dPt>
            <c:idx val="4"/>
            <c:invertIfNegative val="0"/>
            <c:bubble3D val="0"/>
            <c:spPr>
              <a:solidFill>
                <a:srgbClr val="AA8A9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442-4F27-9EF3-6C72E28A07AA}"/>
              </c:ext>
            </c:extLst>
          </c:dPt>
          <c:dPt>
            <c:idx val="5"/>
            <c:invertIfNegative val="0"/>
            <c:bubble3D val="0"/>
            <c:spPr>
              <a:solidFill>
                <a:srgbClr val="83ADDC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4442-4F27-9EF3-6C72E28A07AA}"/>
              </c:ext>
            </c:extLst>
          </c:dPt>
          <c:dLbls>
            <c:dLbl>
              <c:idx val="0"/>
              <c:layout>
                <c:manualLayout>
                  <c:x val="-3.183951167823891E-3"/>
                  <c:y val="-6.456938976377924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4442-4F27-9EF3-6C72E28A07AA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9346172326342435E-3"/>
                  <c:y val="6.698080708661417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4442-4F27-9EF3-6C72E28A07AA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3.3739631731277567E-3"/>
                  <c:y val="-4.719488188976320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4442-4F27-9EF3-6C72E28A07AA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rgbClr val="054961"/>
                    </a:solidFill>
                    <a:latin typeface="Trebuchet MS" panose="020B06030202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САМ РЕБЕНОК БЫЛ ЖЕРТВОЙ ТРАВЛИ</c:v>
                </c:pt>
                <c:pt idx="1">
                  <c:v>ОДИН ИЗ БЛИЗКИХ ДРУЗЕЙ БЫЛ ЖЕРТВОЙ ТРАВЛИ</c:v>
                </c:pt>
                <c:pt idx="2">
                  <c:v>БЫЛИ СЛУЧАИ СРЕДИ ДЕТЕЙ ИЗ ШКОЛЫ/УЧЕБНОГО ЗАВЕДЕНИЯ</c:v>
                </c:pt>
                <c:pt idx="3">
                  <c:v>САМ РЕБЕНОК УЧАСТВОВАЛ В ТРАВЛЕ ДРУГОГО ЧЕЛОВЕКА</c:v>
                </c:pt>
                <c:pt idx="4">
                  <c:v>ТАКИХ СЛУЧАЕВ НЕ БЫЛО</c:v>
                </c:pt>
                <c:pt idx="5">
                  <c:v>НЕ ЗНАЮ</c:v>
                </c:pt>
              </c:strCache>
            </c:strRef>
          </c:cat>
          <c:val>
            <c:numRef>
              <c:f>Лист1!$B$2:$B$7</c:f>
              <c:numCache>
                <c:formatCode>0%</c:formatCode>
                <c:ptCount val="6"/>
                <c:pt idx="0">
                  <c:v>0.02</c:v>
                </c:pt>
                <c:pt idx="1">
                  <c:v>0.04</c:v>
                </c:pt>
                <c:pt idx="2">
                  <c:v>0.08</c:v>
                </c:pt>
                <c:pt idx="3">
                  <c:v>0</c:v>
                </c:pt>
                <c:pt idx="4">
                  <c:v>0.69</c:v>
                </c:pt>
                <c:pt idx="5">
                  <c:v>0.19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4442-4F27-9EF3-6C72E28A07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397489288"/>
        <c:axId val="397488896"/>
      </c:barChart>
      <c:valAx>
        <c:axId val="397488896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97489288"/>
        <c:crossesAt val="1"/>
        <c:crossBetween val="between"/>
      </c:valAx>
      <c:dateAx>
        <c:axId val="39748928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rgbClr val="00506D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97488896"/>
        <c:crosses val="autoZero"/>
        <c:auto val="0"/>
        <c:lblOffset val="100"/>
        <c:baseTimeUnit val="days"/>
      </c:date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rgbClr val="1B996C"/>
                </a:solidFill>
                <a:latin typeface="+mn-lt"/>
                <a:ea typeface="+mn-ea"/>
                <a:cs typeface="+mn-cs"/>
              </a:defRPr>
            </a:pPr>
            <a:r>
              <a:rPr lang="ru-RU" sz="1800" b="1" cap="all" dirty="0" smtClean="0">
                <a:effectLst/>
              </a:rPr>
              <a:t>Вопрос о </a:t>
            </a:r>
            <a:r>
              <a:rPr lang="ru-RU" sz="1800" b="1" cap="all" dirty="0" err="1" smtClean="0">
                <a:effectLst/>
              </a:rPr>
              <a:t>кибербуллинге</a:t>
            </a:r>
            <a:r>
              <a:rPr lang="ru-RU" sz="1800" b="1" cap="all" dirty="0" smtClean="0">
                <a:effectLst/>
              </a:rPr>
              <a:t>, заданный детям</a:t>
            </a:r>
            <a:endParaRPr lang="ru-RU" dirty="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rgbClr val="1B996C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13729E"/>
            </a:solidFill>
            <a:ln w="1905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1B996C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442-4F27-9EF3-6C72E28A07AA}"/>
              </c:ext>
            </c:extLst>
          </c:dPt>
          <c:dPt>
            <c:idx val="1"/>
            <c:invertIfNegative val="0"/>
            <c:bubble3D val="0"/>
            <c:spPr>
              <a:solidFill>
                <a:srgbClr val="13729E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442-4F27-9EF3-6C72E28A07AA}"/>
              </c:ext>
            </c:extLst>
          </c:dPt>
          <c:dPt>
            <c:idx val="2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442-4F27-9EF3-6C72E28A07AA}"/>
              </c:ext>
            </c:extLst>
          </c:dPt>
          <c:dPt>
            <c:idx val="3"/>
            <c:invertIfNegative val="0"/>
            <c:bubble3D val="0"/>
            <c:spPr>
              <a:solidFill>
                <a:srgbClr val="786788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51E8-4349-853A-6A7A9FBDEC0C}"/>
              </c:ext>
            </c:extLst>
          </c:dPt>
          <c:dPt>
            <c:idx val="4"/>
            <c:invertIfNegative val="0"/>
            <c:bubble3D val="0"/>
            <c:spPr>
              <a:solidFill>
                <a:srgbClr val="AA8A9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442-4F27-9EF3-6C72E28A07AA}"/>
              </c:ext>
            </c:extLst>
          </c:dPt>
          <c:dPt>
            <c:idx val="5"/>
            <c:invertIfNegative val="0"/>
            <c:bubble3D val="0"/>
            <c:spPr>
              <a:solidFill>
                <a:srgbClr val="83ADDC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4442-4F27-9EF3-6C72E28A07AA}"/>
              </c:ext>
            </c:extLst>
          </c:dPt>
          <c:dLbls>
            <c:dLbl>
              <c:idx val="0"/>
              <c:layout>
                <c:manualLayout>
                  <c:x val="-3.183951167823891E-3"/>
                  <c:y val="-6.456938976377924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4442-4F27-9EF3-6C72E28A07AA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9346172326342435E-3"/>
                  <c:y val="6.698080708661417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4442-4F27-9EF3-6C72E28A07AA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3.3739631731277567E-3"/>
                  <c:y val="-4.719488188976320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4442-4F27-9EF3-6C72E28A07AA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rgbClr val="054961"/>
                    </a:solidFill>
                    <a:latin typeface="Trebuchet MS" panose="020B06030202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СТАЛКИВАЛИСЬ САМИ</c:v>
                </c:pt>
                <c:pt idx="1">
                  <c:v>СТАЛКИВАЛСЯ ДРУГ/ПОДРУГА</c:v>
                </c:pt>
                <c:pt idx="2">
                  <c:v>ТАКОЕ БЫЛО С МОИМ ЗНАКОМЫМ</c:v>
                </c:pt>
                <c:pt idx="3">
                  <c:v>САМ УЧАСТВОВАЛ В ТАКОМ</c:v>
                </c:pt>
                <c:pt idx="4">
                  <c:v>ТАКОГО НЕ БЫЛО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0.06</c:v>
                </c:pt>
                <c:pt idx="1">
                  <c:v>0.09</c:v>
                </c:pt>
                <c:pt idx="2">
                  <c:v>0.16</c:v>
                </c:pt>
                <c:pt idx="3">
                  <c:v>0.01</c:v>
                </c:pt>
                <c:pt idx="4">
                  <c:v>0.71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4442-4F27-9EF3-6C72E28A07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399479328"/>
        <c:axId val="397490072"/>
      </c:barChart>
      <c:valAx>
        <c:axId val="397490072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99479328"/>
        <c:crossesAt val="1"/>
        <c:crossBetween val="between"/>
      </c:valAx>
      <c:dateAx>
        <c:axId val="39947932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rgbClr val="00506D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97490072"/>
        <c:crosses val="autoZero"/>
        <c:auto val="0"/>
        <c:lblOffset val="100"/>
        <c:baseTimeUnit val="days"/>
      </c:date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120D2-24CE-4979-8733-9C0B0163AD83}" type="datetimeFigureOut">
              <a:rPr lang="ru-RU" smtClean="0"/>
              <a:t>05.06.2018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A163C-C608-4A3A-AE02-3D7F05603F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54219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120D2-24CE-4979-8733-9C0B0163AD83}" type="datetimeFigureOut">
              <a:rPr lang="ru-RU" smtClean="0"/>
              <a:t>05.06.2018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A163C-C608-4A3A-AE02-3D7F05603F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8033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120D2-24CE-4979-8733-9C0B0163AD83}" type="datetimeFigureOut">
              <a:rPr lang="ru-RU" smtClean="0"/>
              <a:t>05.06.2018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A163C-C608-4A3A-AE02-3D7F05603F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7072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120D2-24CE-4979-8733-9C0B0163AD83}" type="datetimeFigureOut">
              <a:rPr lang="ru-RU" smtClean="0"/>
              <a:t>05.06.2018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A163C-C608-4A3A-AE02-3D7F05603F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60887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120D2-24CE-4979-8733-9C0B0163AD83}" type="datetimeFigureOut">
              <a:rPr lang="ru-RU" smtClean="0"/>
              <a:t>05.06.2018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A163C-C608-4A3A-AE02-3D7F05603F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2845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120D2-24CE-4979-8733-9C0B0163AD83}" type="datetimeFigureOut">
              <a:rPr lang="ru-RU" smtClean="0"/>
              <a:t>05.06.2018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A163C-C608-4A3A-AE02-3D7F05603F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76854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120D2-24CE-4979-8733-9C0B0163AD83}" type="datetimeFigureOut">
              <a:rPr lang="ru-RU" smtClean="0"/>
              <a:t>05.06.2018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A163C-C608-4A3A-AE02-3D7F05603F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81467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120D2-24CE-4979-8733-9C0B0163AD83}" type="datetimeFigureOut">
              <a:rPr lang="ru-RU" smtClean="0"/>
              <a:t>05.06.2018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A163C-C608-4A3A-AE02-3D7F05603F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6041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120D2-24CE-4979-8733-9C0B0163AD83}" type="datetimeFigureOut">
              <a:rPr lang="ru-RU" smtClean="0"/>
              <a:t>05.06.2018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A163C-C608-4A3A-AE02-3D7F05603F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978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120D2-24CE-4979-8733-9C0B0163AD83}" type="datetimeFigureOut">
              <a:rPr lang="ru-RU" smtClean="0"/>
              <a:t>05.06.2018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A163C-C608-4A3A-AE02-3D7F05603F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84787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120D2-24CE-4979-8733-9C0B0163AD83}" type="datetimeFigureOut">
              <a:rPr lang="ru-RU" smtClean="0"/>
              <a:t>05.06.2018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A163C-C608-4A3A-AE02-3D7F05603F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40123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1120D2-24CE-4979-8733-9C0B0163AD83}" type="datetimeFigureOut">
              <a:rPr lang="ru-RU" smtClean="0"/>
              <a:t>05.06.2018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FA163C-C608-4A3A-AE02-3D7F05603F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8194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hyperlink" Target="https://youtu.be/I-0-K_FWXec" TargetMode="External"/><Relationship Id="rId5" Type="http://schemas.openxmlformats.org/officeDocument/2006/relationships/image" Target="../media/image67.png"/><Relationship Id="rId4" Type="http://schemas.openxmlformats.org/officeDocument/2006/relationships/image" Target="../media/image66.gif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70.png"/><Relationship Id="rId4" Type="http://schemas.openxmlformats.org/officeDocument/2006/relationships/image" Target="../media/image69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>
            <a:off x="8706700" y="4526138"/>
            <a:ext cx="0" cy="814983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4407382" y="4356627"/>
            <a:ext cx="429931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Clr>
                <a:srgbClr val="023F56"/>
              </a:buClr>
              <a:buSzPct val="80000"/>
            </a:pPr>
            <a:r>
              <a:rPr lang="ru-RU" sz="2400" b="1" dirty="0">
                <a:solidFill>
                  <a:srgbClr val="004D69"/>
                </a:solidFill>
                <a:latin typeface="Trebuchet MS" panose="020B0603020202020204" pitchFamily="34" charset="0"/>
              </a:rPr>
              <a:t>Перкова Вера Гавриловна,</a:t>
            </a:r>
          </a:p>
          <a:p>
            <a:pPr algn="r">
              <a:buClr>
                <a:srgbClr val="023F56"/>
              </a:buClr>
              <a:buSzPct val="80000"/>
            </a:pPr>
            <a:r>
              <a:rPr lang="ru-RU" sz="2000" dirty="0">
                <a:solidFill>
                  <a:srgbClr val="004D69"/>
                </a:solidFill>
                <a:latin typeface="Trebuchet MS" panose="020B0603020202020204" pitchFamily="34" charset="0"/>
              </a:rPr>
              <a:t>Директор ГБУ ДПО НСО </a:t>
            </a:r>
            <a:r>
              <a:rPr lang="ru-RU" sz="2000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«ОблЦИТ»</a:t>
            </a:r>
          </a:p>
          <a:p>
            <a:pPr algn="r">
              <a:buClr>
                <a:srgbClr val="023F56"/>
              </a:buClr>
              <a:buSzPct val="80000"/>
            </a:pPr>
            <a:r>
              <a:rPr lang="en-US" sz="2000" b="1" dirty="0" smtClean="0">
                <a:solidFill>
                  <a:srgbClr val="00B050"/>
                </a:solidFill>
                <a:latin typeface="Trebuchet MS" panose="020B0603020202020204" pitchFamily="34" charset="0"/>
              </a:rPr>
              <a:t>Vperkova@yandex.ru</a:t>
            </a:r>
            <a:endParaRPr lang="ru-RU" sz="2400" b="1" dirty="0">
              <a:solidFill>
                <a:srgbClr val="00B050"/>
              </a:solidFill>
              <a:latin typeface="Trebuchet MS" panose="020B0603020202020204" pitchFamily="34" charset="0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1828800" y="2546125"/>
            <a:ext cx="5585460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1222458" y="1951589"/>
            <a:ext cx="6787415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00" b="1" dirty="0">
                <a:solidFill>
                  <a:schemeClr val="accent5">
                    <a:lumMod val="50000"/>
                  </a:schemeClr>
                </a:solidFill>
              </a:rPr>
              <a:t>"Дети – наше будущее!</a:t>
            </a:r>
          </a:p>
          <a:p>
            <a:pPr algn="ctr"/>
            <a:r>
              <a:rPr lang="ru-RU" sz="3400" b="1" dirty="0">
                <a:solidFill>
                  <a:schemeClr val="accent5">
                    <a:lumMod val="50000"/>
                  </a:schemeClr>
                </a:solidFill>
              </a:rPr>
              <a:t> Мы – будущее наших детей</a:t>
            </a:r>
            <a:r>
              <a:rPr lang="ru-RU" sz="3400" b="1" dirty="0" smtClean="0">
                <a:solidFill>
                  <a:schemeClr val="accent5">
                    <a:lumMod val="50000"/>
                  </a:schemeClr>
                </a:solidFill>
              </a:rPr>
              <a:t>!"</a:t>
            </a:r>
            <a:endParaRPr lang="ru-RU" sz="34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4166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-1877" y="3"/>
            <a:ext cx="8167948" cy="405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cap="all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Онлайн-активность</a:t>
            </a:r>
            <a:r>
              <a:rPr lang="ru-RU" sz="2000" b="1" cap="all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ДЕТЕЙ</a:t>
            </a:r>
          </a:p>
        </p:txBody>
      </p:sp>
      <p:grpSp>
        <p:nvGrpSpPr>
          <p:cNvPr id="17" name="Группа 16"/>
          <p:cNvGrpSpPr/>
          <p:nvPr/>
        </p:nvGrpSpPr>
        <p:grpSpPr>
          <a:xfrm>
            <a:off x="1653236" y="808887"/>
            <a:ext cx="7839127" cy="1631216"/>
            <a:chOff x="1050044" y="3678939"/>
            <a:chExt cx="3424383" cy="1631216"/>
          </a:xfrm>
        </p:grpSpPr>
        <p:cxnSp>
          <p:nvCxnSpPr>
            <p:cNvPr id="18" name="Прямая соединительная линия 17"/>
            <p:cNvCxnSpPr/>
            <p:nvPr/>
          </p:nvCxnSpPr>
          <p:spPr>
            <a:xfrm>
              <a:off x="1050044" y="3851098"/>
              <a:ext cx="0" cy="1270633"/>
            </a:xfrm>
            <a:prstGeom prst="line">
              <a:avLst/>
            </a:prstGeom>
            <a:ln w="28575">
              <a:solidFill>
                <a:srgbClr val="0549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Прямоугольник 18"/>
            <p:cNvSpPr/>
            <p:nvPr/>
          </p:nvSpPr>
          <p:spPr>
            <a:xfrm>
              <a:off x="1051860" y="3678939"/>
              <a:ext cx="3422567" cy="16312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023F56"/>
                </a:buClr>
                <a:buSzPct val="80000"/>
              </a:pPr>
              <a:r>
                <a:rPr lang="ru-RU" sz="2200" b="1" dirty="0" smtClean="0">
                  <a:solidFill>
                    <a:srgbClr val="1B996C"/>
                  </a:solidFill>
                  <a:latin typeface="Trebuchet MS" panose="020B0603020202020204" pitchFamily="34" charset="0"/>
                </a:rPr>
                <a:t>ВОВЛЕЧЕННОСТЬ В ИСПОЛЬЗОВАНИЕ УСТРОЙСТВ</a:t>
              </a:r>
              <a:endParaRPr lang="en-US" sz="2200" b="1" dirty="0" smtClean="0">
                <a:solidFill>
                  <a:srgbClr val="1B996C"/>
                </a:solidFill>
                <a:latin typeface="Trebuchet MS" panose="020B0603020202020204" pitchFamily="34" charset="0"/>
              </a:endParaRPr>
            </a:p>
            <a:p>
              <a:pPr>
                <a:buClr>
                  <a:srgbClr val="023F56"/>
                </a:buClr>
                <a:buSzPct val="80000"/>
              </a:pPr>
              <a:r>
                <a:rPr lang="ru-RU" sz="20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85%</a:t>
              </a:r>
              <a:r>
                <a:rPr lang="ru-RU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 детей не могут обойтись без гаджетов.</a:t>
              </a:r>
            </a:p>
            <a:p>
              <a:pPr>
                <a:buClr>
                  <a:srgbClr val="023F56"/>
                </a:buClr>
                <a:buSzPct val="80000"/>
              </a:pPr>
              <a:r>
                <a:rPr lang="ru-RU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В частности, </a:t>
              </a:r>
              <a:r>
                <a:rPr lang="ru-RU" sz="20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почти</a:t>
              </a:r>
              <a:r>
                <a:rPr lang="ru-RU" sz="20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 </a:t>
              </a:r>
              <a:r>
                <a:rPr lang="ru-RU" sz="20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70%</a:t>
              </a:r>
              <a:r>
                <a:rPr lang="ru-RU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 детей говорят, </a:t>
              </a:r>
              <a:r>
                <a:rPr lang="ru-RU" b="1" dirty="0" smtClean="0">
                  <a:solidFill>
                    <a:srgbClr val="054961"/>
                  </a:solidFill>
                  <a:latin typeface="Trebuchet MS" panose="020B0603020202020204" pitchFamily="34" charset="0"/>
                </a:rPr>
                <a:t>что </a:t>
              </a:r>
              <a:r>
                <a:rPr lang="ru-RU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не смогут обойтись </a:t>
              </a:r>
              <a:endParaRPr lang="en-US" b="1" dirty="0" smtClean="0">
                <a:solidFill>
                  <a:srgbClr val="054961"/>
                </a:solidFill>
                <a:latin typeface="Trebuchet MS" panose="020B0603020202020204" pitchFamily="34" charset="0"/>
              </a:endParaRPr>
            </a:p>
            <a:p>
              <a:pPr>
                <a:buClr>
                  <a:srgbClr val="023F56"/>
                </a:buClr>
                <a:buSzPct val="80000"/>
              </a:pPr>
              <a:r>
                <a:rPr lang="ru-RU" b="1" dirty="0" smtClean="0">
                  <a:solidFill>
                    <a:srgbClr val="054961"/>
                  </a:solidFill>
                  <a:latin typeface="Trebuchet MS" panose="020B0603020202020204" pitchFamily="34" charset="0"/>
                </a:rPr>
                <a:t>без своего смартфона. С возрастом этот показатель </a:t>
              </a:r>
              <a:endParaRPr lang="en-US" b="1" dirty="0" smtClean="0">
                <a:solidFill>
                  <a:srgbClr val="054961"/>
                </a:solidFill>
                <a:latin typeface="Trebuchet MS" panose="020B0603020202020204" pitchFamily="34" charset="0"/>
              </a:endParaRPr>
            </a:p>
            <a:p>
              <a:pPr>
                <a:buClr>
                  <a:srgbClr val="023F56"/>
                </a:buClr>
                <a:buSzPct val="80000"/>
              </a:pPr>
              <a:r>
                <a:rPr lang="ru-RU" b="1" dirty="0" smtClean="0">
                  <a:solidFill>
                    <a:srgbClr val="054961"/>
                  </a:solidFill>
                  <a:latin typeface="Trebuchet MS" panose="020B0603020202020204" pitchFamily="34" charset="0"/>
                </a:rPr>
                <a:t>увеличивается, и к 16-18 годам достигает </a:t>
              </a:r>
              <a:r>
                <a:rPr lang="ru-RU" sz="2000" b="1" dirty="0" smtClean="0">
                  <a:solidFill>
                    <a:srgbClr val="1B996C"/>
                  </a:solidFill>
                  <a:latin typeface="Trebuchet MS" panose="020B0603020202020204" pitchFamily="34" charset="0"/>
                </a:rPr>
                <a:t>80%</a:t>
              </a:r>
              <a:endParaRPr lang="ru-RU" sz="2000" b="1" dirty="0">
                <a:solidFill>
                  <a:srgbClr val="054961"/>
                </a:solidFill>
                <a:latin typeface="Trebuchet MS" panose="020B0603020202020204" pitchFamily="34" charset="0"/>
              </a:endParaRPr>
            </a:p>
          </p:txBody>
        </p:sp>
      </p:grpSp>
      <p:cxnSp>
        <p:nvCxnSpPr>
          <p:cNvPr id="29" name="Прямая соединительная линия 28"/>
          <p:cNvCxnSpPr/>
          <p:nvPr/>
        </p:nvCxnSpPr>
        <p:spPr>
          <a:xfrm>
            <a:off x="0" y="374324"/>
            <a:ext cx="7356764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Группа 30"/>
          <p:cNvGrpSpPr/>
          <p:nvPr/>
        </p:nvGrpSpPr>
        <p:grpSpPr>
          <a:xfrm>
            <a:off x="1644529" y="2568734"/>
            <a:ext cx="7856543" cy="1600438"/>
            <a:chOff x="1042436" y="3678939"/>
            <a:chExt cx="3431991" cy="1600438"/>
          </a:xfrm>
        </p:grpSpPr>
        <p:cxnSp>
          <p:nvCxnSpPr>
            <p:cNvPr id="32" name="Прямая соединительная линия 31"/>
            <p:cNvCxnSpPr/>
            <p:nvPr/>
          </p:nvCxnSpPr>
          <p:spPr>
            <a:xfrm>
              <a:off x="1042436" y="3781433"/>
              <a:ext cx="0" cy="1270633"/>
            </a:xfrm>
            <a:prstGeom prst="line">
              <a:avLst/>
            </a:prstGeom>
            <a:ln w="28575">
              <a:solidFill>
                <a:srgbClr val="0549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Прямоугольник 33"/>
            <p:cNvSpPr/>
            <p:nvPr/>
          </p:nvSpPr>
          <p:spPr>
            <a:xfrm>
              <a:off x="1051860" y="3678939"/>
              <a:ext cx="3422567" cy="16004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023F56"/>
                </a:buClr>
                <a:buSzPct val="80000"/>
              </a:pPr>
              <a:r>
                <a:rPr lang="ru-RU" sz="2200" b="1" dirty="0" smtClean="0">
                  <a:solidFill>
                    <a:srgbClr val="1B996C"/>
                  </a:solidFill>
                  <a:latin typeface="Trebuchet MS" panose="020B0603020202020204" pitchFamily="34" charset="0"/>
                </a:rPr>
                <a:t>ПОВЕДЕНИЕ РЕБЕНКА В ИНТЕРНЕТЕ</a:t>
              </a:r>
              <a:endParaRPr lang="en-US" sz="2200" b="1" dirty="0" smtClean="0">
                <a:solidFill>
                  <a:srgbClr val="1B996C"/>
                </a:solidFill>
                <a:latin typeface="Trebuchet MS" panose="020B0603020202020204" pitchFamily="34" charset="0"/>
              </a:endParaRPr>
            </a:p>
            <a:p>
              <a:pPr>
                <a:buClr>
                  <a:srgbClr val="023F56"/>
                </a:buClr>
                <a:buSzPct val="80000"/>
              </a:pPr>
              <a:r>
                <a:rPr lang="ru-RU" sz="20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Почти половина</a:t>
              </a:r>
              <a:r>
                <a:rPr lang="ru-RU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 </a:t>
              </a:r>
              <a:r>
                <a:rPr lang="ru-RU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детей признается, что скрывает от своих родителей что-то из своей </a:t>
              </a:r>
              <a:r>
                <a:rPr lang="ru-RU" b="1" dirty="0" smtClean="0">
                  <a:solidFill>
                    <a:srgbClr val="054961"/>
                  </a:solidFill>
                  <a:latin typeface="Trebuchet MS" panose="020B0603020202020204" pitchFamily="34" charset="0"/>
                </a:rPr>
                <a:t>интернет-жизни.</a:t>
              </a:r>
              <a:endParaRPr lang="en-US" b="1" dirty="0" smtClean="0">
                <a:solidFill>
                  <a:srgbClr val="054961"/>
                </a:solidFill>
                <a:latin typeface="Trebuchet MS" panose="020B0603020202020204" pitchFamily="34" charset="0"/>
              </a:endParaRPr>
            </a:p>
            <a:p>
              <a:pPr>
                <a:buClr>
                  <a:srgbClr val="023F56"/>
                </a:buClr>
                <a:buSzPct val="80000"/>
              </a:pPr>
              <a:r>
                <a:rPr lang="ru-RU" b="1" dirty="0" smtClean="0">
                  <a:solidFill>
                    <a:srgbClr val="054961"/>
                  </a:solidFill>
                  <a:latin typeface="Trebuchet MS" panose="020B0603020202020204" pitchFamily="34" charset="0"/>
                </a:rPr>
                <a:t>Чаще </a:t>
              </a:r>
              <a:r>
                <a:rPr lang="ru-RU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всего </a:t>
              </a:r>
              <a:r>
                <a:rPr lang="ru-RU" b="1" dirty="0" smtClean="0">
                  <a:solidFill>
                    <a:srgbClr val="054961"/>
                  </a:solidFill>
                  <a:latin typeface="Trebuchet MS" panose="020B0603020202020204" pitchFamily="34" charset="0"/>
                </a:rPr>
                <a:t>это </a:t>
              </a:r>
              <a:r>
                <a:rPr lang="ru-RU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время, которое они </a:t>
              </a:r>
              <a:r>
                <a:rPr lang="ru-RU" b="1" dirty="0" smtClean="0">
                  <a:solidFill>
                    <a:srgbClr val="054961"/>
                  </a:solidFill>
                  <a:latin typeface="Trebuchet MS" panose="020B0603020202020204" pitchFamily="34" charset="0"/>
                </a:rPr>
                <a:t>проводят</a:t>
              </a:r>
              <a:endParaRPr lang="en-US" b="1" dirty="0" smtClean="0">
                <a:solidFill>
                  <a:srgbClr val="054961"/>
                </a:solidFill>
                <a:latin typeface="Trebuchet MS" panose="020B0603020202020204" pitchFamily="34" charset="0"/>
              </a:endParaRPr>
            </a:p>
            <a:p>
              <a:pPr>
                <a:buClr>
                  <a:srgbClr val="023F56"/>
                </a:buClr>
                <a:buSzPct val="80000"/>
              </a:pPr>
              <a:r>
                <a:rPr lang="ru-RU" b="1" dirty="0" smtClean="0">
                  <a:solidFill>
                    <a:srgbClr val="054961"/>
                  </a:solidFill>
                  <a:latin typeface="Trebuchet MS" panose="020B0603020202020204" pitchFamily="34" charset="0"/>
                </a:rPr>
                <a:t>перед </a:t>
              </a:r>
              <a:r>
                <a:rPr lang="ru-RU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экраном </a:t>
              </a:r>
              <a:r>
                <a:rPr lang="ru-RU" sz="20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и/или сайты</a:t>
              </a:r>
              <a:r>
                <a:rPr lang="ru-RU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, на которые они </a:t>
              </a:r>
              <a:r>
                <a:rPr lang="ru-RU" b="1" dirty="0" smtClean="0">
                  <a:solidFill>
                    <a:srgbClr val="054961"/>
                  </a:solidFill>
                  <a:latin typeface="Trebuchet MS" panose="020B0603020202020204" pitchFamily="34" charset="0"/>
                </a:rPr>
                <a:t>заходят</a:t>
              </a:r>
              <a:endParaRPr lang="ru-RU" b="1" dirty="0">
                <a:solidFill>
                  <a:srgbClr val="054961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80" y="2771861"/>
            <a:ext cx="1170000" cy="1170000"/>
          </a:xfrm>
          <a:prstGeom prst="rect">
            <a:avLst/>
          </a:prstGeom>
        </p:spPr>
      </p:pic>
      <p:grpSp>
        <p:nvGrpSpPr>
          <p:cNvPr id="38" name="Группа 37"/>
          <p:cNvGrpSpPr/>
          <p:nvPr/>
        </p:nvGrpSpPr>
        <p:grpSpPr>
          <a:xfrm>
            <a:off x="1640372" y="4365462"/>
            <a:ext cx="7856543" cy="1270633"/>
            <a:chOff x="1042436" y="3781433"/>
            <a:chExt cx="3431991" cy="1270633"/>
          </a:xfrm>
        </p:grpSpPr>
        <p:cxnSp>
          <p:nvCxnSpPr>
            <p:cNvPr id="39" name="Прямая соединительная линия 38"/>
            <p:cNvCxnSpPr/>
            <p:nvPr/>
          </p:nvCxnSpPr>
          <p:spPr>
            <a:xfrm>
              <a:off x="1042436" y="3781433"/>
              <a:ext cx="0" cy="1270633"/>
            </a:xfrm>
            <a:prstGeom prst="line">
              <a:avLst/>
            </a:prstGeom>
            <a:ln w="28575">
              <a:solidFill>
                <a:srgbClr val="0549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Прямоугольник 50"/>
            <p:cNvSpPr/>
            <p:nvPr/>
          </p:nvSpPr>
          <p:spPr>
            <a:xfrm>
              <a:off x="1051860" y="3896656"/>
              <a:ext cx="342256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023F56"/>
                </a:buClr>
                <a:buSzPct val="80000"/>
              </a:pPr>
              <a:r>
                <a:rPr lang="ru-RU" sz="2200" b="1" dirty="0" smtClean="0">
                  <a:solidFill>
                    <a:srgbClr val="1B996C"/>
                  </a:solidFill>
                  <a:latin typeface="Trebuchet MS" panose="020B0603020202020204" pitchFamily="34" charset="0"/>
                </a:rPr>
                <a:t>КОМПЬЮТЕРНЫЕ ИГРЫ</a:t>
              </a:r>
            </a:p>
            <a:p>
              <a:pPr>
                <a:buClr>
                  <a:srgbClr val="023F56"/>
                </a:buClr>
                <a:buSzPct val="80000"/>
              </a:pPr>
              <a:r>
                <a:rPr lang="ru-RU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Данные показывают, что </a:t>
              </a:r>
              <a:r>
                <a:rPr lang="ru-RU" sz="20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9 из 10</a:t>
              </a:r>
              <a:r>
                <a:rPr lang="ru-RU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 школьников играют в компьютерные </a:t>
              </a:r>
              <a:r>
                <a:rPr lang="ru-RU" b="1" dirty="0" smtClean="0">
                  <a:solidFill>
                    <a:srgbClr val="054961"/>
                  </a:solidFill>
                  <a:latin typeface="Trebuchet MS" panose="020B0603020202020204" pitchFamily="34" charset="0"/>
                </a:rPr>
                <a:t>игры</a:t>
              </a:r>
              <a:endParaRPr lang="ru-RU" b="1" dirty="0">
                <a:solidFill>
                  <a:srgbClr val="054961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359" y="4365462"/>
            <a:ext cx="1170000" cy="1170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81" y="899046"/>
            <a:ext cx="1350000" cy="13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71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-1877" y="3"/>
            <a:ext cx="8167948" cy="405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cap="all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Онлайн-активность</a:t>
            </a:r>
            <a:r>
              <a:rPr lang="ru-RU" sz="2000" b="1" cap="all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ДЕТЕЙ</a:t>
            </a:r>
          </a:p>
        </p:txBody>
      </p:sp>
      <p:grpSp>
        <p:nvGrpSpPr>
          <p:cNvPr id="17" name="Группа 16"/>
          <p:cNvGrpSpPr/>
          <p:nvPr/>
        </p:nvGrpSpPr>
        <p:grpSpPr>
          <a:xfrm>
            <a:off x="1582116" y="523846"/>
            <a:ext cx="7839127" cy="866142"/>
            <a:chOff x="1050044" y="3678378"/>
            <a:chExt cx="3424383" cy="866142"/>
          </a:xfrm>
        </p:grpSpPr>
        <p:cxnSp>
          <p:nvCxnSpPr>
            <p:cNvPr id="18" name="Прямая соединительная линия 17"/>
            <p:cNvCxnSpPr/>
            <p:nvPr/>
          </p:nvCxnSpPr>
          <p:spPr>
            <a:xfrm>
              <a:off x="1050044" y="3678378"/>
              <a:ext cx="1816" cy="866142"/>
            </a:xfrm>
            <a:prstGeom prst="line">
              <a:avLst/>
            </a:prstGeom>
            <a:ln w="28575">
              <a:solidFill>
                <a:srgbClr val="0549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Прямоугольник 18"/>
            <p:cNvSpPr/>
            <p:nvPr/>
          </p:nvSpPr>
          <p:spPr>
            <a:xfrm>
              <a:off x="1051860" y="3678939"/>
              <a:ext cx="3422567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023F56"/>
                </a:buClr>
                <a:buSzPct val="80000"/>
              </a:pPr>
              <a:r>
                <a:rPr lang="ru-RU" sz="16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Если рассматривать всех детей, то основными функциями интернета и гаджетов являются: </a:t>
              </a:r>
              <a:r>
                <a:rPr lang="ru-RU" sz="16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игры, общение </a:t>
              </a:r>
              <a:r>
                <a:rPr lang="ru-RU" sz="16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и </a:t>
              </a:r>
              <a:r>
                <a:rPr lang="ru-RU" sz="1600" b="1" dirty="0" smtClean="0">
                  <a:solidFill>
                    <a:srgbClr val="1B996C"/>
                  </a:solidFill>
                  <a:latin typeface="Trebuchet MS" panose="020B0603020202020204" pitchFamily="34" charset="0"/>
                </a:rPr>
                <a:t>получение </a:t>
              </a:r>
              <a:r>
                <a:rPr lang="ru-RU" sz="16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развлекательного контента</a:t>
              </a:r>
              <a:r>
                <a:rPr lang="ru-RU" sz="16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. </a:t>
              </a:r>
              <a:r>
                <a:rPr lang="ru-RU" sz="1600" b="1" dirty="0" smtClean="0">
                  <a:solidFill>
                    <a:srgbClr val="054961"/>
                  </a:solidFill>
                  <a:latin typeface="Trebuchet MS" panose="020B0603020202020204" pitchFamily="34" charset="0"/>
                </a:rPr>
                <a:t>Учеба </a:t>
              </a:r>
              <a:r>
                <a:rPr lang="ru-RU" sz="16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только </a:t>
              </a:r>
              <a:r>
                <a:rPr lang="ru-RU" sz="16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на пятом </a:t>
              </a:r>
              <a:r>
                <a:rPr lang="ru-RU" sz="1600" b="1" dirty="0" smtClean="0">
                  <a:solidFill>
                    <a:srgbClr val="1B996C"/>
                  </a:solidFill>
                  <a:latin typeface="Trebuchet MS" panose="020B0603020202020204" pitchFamily="34" charset="0"/>
                </a:rPr>
                <a:t>месте</a:t>
              </a:r>
              <a:endParaRPr lang="ru-RU" sz="1600" b="1" dirty="0">
                <a:solidFill>
                  <a:srgbClr val="054961"/>
                </a:solidFill>
                <a:latin typeface="Trebuchet MS" panose="020B0603020202020204" pitchFamily="34" charset="0"/>
              </a:endParaRPr>
            </a:p>
          </p:txBody>
        </p:sp>
      </p:grpSp>
      <p:cxnSp>
        <p:nvCxnSpPr>
          <p:cNvPr id="29" name="Прямая соединительная линия 28"/>
          <p:cNvCxnSpPr/>
          <p:nvPr/>
        </p:nvCxnSpPr>
        <p:spPr>
          <a:xfrm>
            <a:off x="0" y="374324"/>
            <a:ext cx="7356764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564" y="523846"/>
            <a:ext cx="1076960" cy="1076960"/>
          </a:xfrm>
          <a:prstGeom prst="rect">
            <a:avLst/>
          </a:prstGeom>
        </p:spPr>
      </p:pic>
      <p:sp>
        <p:nvSpPr>
          <p:cNvPr id="3" name="Кольцо 2"/>
          <p:cNvSpPr/>
          <p:nvPr/>
        </p:nvSpPr>
        <p:spPr>
          <a:xfrm>
            <a:off x="2319579" y="1809380"/>
            <a:ext cx="4358640" cy="4358640"/>
          </a:xfrm>
          <a:prstGeom prst="donut">
            <a:avLst/>
          </a:prstGeom>
          <a:noFill/>
          <a:ln w="3175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45" y="1690152"/>
            <a:ext cx="850507" cy="85050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1785" y="2246336"/>
            <a:ext cx="849600" cy="8496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0041" y="3309843"/>
            <a:ext cx="1357714" cy="135771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857" y="3563900"/>
            <a:ext cx="849600" cy="8496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4779" y="4963877"/>
            <a:ext cx="849600" cy="8496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1785" y="4890403"/>
            <a:ext cx="849600" cy="8496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8118" y="4890403"/>
            <a:ext cx="849600" cy="84960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341" y="3556389"/>
            <a:ext cx="849600" cy="84960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8118" y="2297129"/>
            <a:ext cx="849600" cy="849600"/>
          </a:xfrm>
          <a:prstGeom prst="rect">
            <a:avLst/>
          </a:prstGeom>
        </p:spPr>
      </p:pic>
      <p:cxnSp>
        <p:nvCxnSpPr>
          <p:cNvPr id="27" name="Прямая соединительная линия 26"/>
          <p:cNvCxnSpPr/>
          <p:nvPr/>
        </p:nvCxnSpPr>
        <p:spPr>
          <a:xfrm flipV="1">
            <a:off x="4900870" y="1690152"/>
            <a:ext cx="568309" cy="180906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5435751" y="1690152"/>
            <a:ext cx="571908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5415417" y="1355404"/>
            <a:ext cx="6607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1B996C"/>
                </a:solidFill>
                <a:latin typeface="Trebuchet MS" panose="020B0603020202020204" pitchFamily="34" charset="0"/>
              </a:rPr>
              <a:t>73%</a:t>
            </a:r>
            <a:endParaRPr lang="ru-RU" sz="2000" dirty="0"/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 flipV="1">
            <a:off x="6281864" y="2295143"/>
            <a:ext cx="368836" cy="119228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6617272" y="2295143"/>
            <a:ext cx="571908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6596938" y="1960395"/>
            <a:ext cx="6607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1B996C"/>
                </a:solidFill>
                <a:latin typeface="Trebuchet MS" panose="020B0603020202020204" pitchFamily="34" charset="0"/>
              </a:rPr>
              <a:t>69%</a:t>
            </a:r>
            <a:endParaRPr lang="ru-RU" sz="2000" dirty="0"/>
          </a:p>
        </p:txBody>
      </p:sp>
      <p:cxnSp>
        <p:nvCxnSpPr>
          <p:cNvPr id="48" name="Прямая соединительная линия 47"/>
          <p:cNvCxnSpPr/>
          <p:nvPr/>
        </p:nvCxnSpPr>
        <p:spPr>
          <a:xfrm flipV="1">
            <a:off x="6816736" y="3584595"/>
            <a:ext cx="252971" cy="178838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7046439" y="3594755"/>
            <a:ext cx="571908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6995625" y="3260007"/>
            <a:ext cx="6607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1B996C"/>
                </a:solidFill>
                <a:latin typeface="Trebuchet MS" panose="020B0603020202020204" pitchFamily="34" charset="0"/>
              </a:rPr>
              <a:t>55%</a:t>
            </a:r>
            <a:endParaRPr lang="ru-RU" sz="2000" dirty="0"/>
          </a:p>
        </p:txBody>
      </p:sp>
      <p:cxnSp>
        <p:nvCxnSpPr>
          <p:cNvPr id="52" name="Прямая соединительная линия 51"/>
          <p:cNvCxnSpPr/>
          <p:nvPr/>
        </p:nvCxnSpPr>
        <p:spPr>
          <a:xfrm flipV="1">
            <a:off x="6274104" y="5088410"/>
            <a:ext cx="368836" cy="119228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6609512" y="5088410"/>
            <a:ext cx="571908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6568858" y="4763822"/>
            <a:ext cx="6607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1B996C"/>
                </a:solidFill>
                <a:latin typeface="Trebuchet MS" panose="020B0603020202020204" pitchFamily="34" charset="0"/>
              </a:rPr>
              <a:t>45%</a:t>
            </a:r>
            <a:endParaRPr lang="ru-RU" sz="2000" dirty="0"/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>
            <a:off x="4802578" y="5625590"/>
            <a:ext cx="641698" cy="671141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>
            <a:off x="5425499" y="6296731"/>
            <a:ext cx="571908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5395005" y="5961983"/>
            <a:ext cx="6607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1B996C"/>
                </a:solidFill>
                <a:latin typeface="Trebuchet MS" panose="020B0603020202020204" pitchFamily="34" charset="0"/>
              </a:rPr>
              <a:t>40%</a:t>
            </a:r>
            <a:endParaRPr lang="ru-RU" sz="2000" dirty="0"/>
          </a:p>
        </p:txBody>
      </p:sp>
      <p:cxnSp>
        <p:nvCxnSpPr>
          <p:cNvPr id="59" name="Прямая соединительная линия 58"/>
          <p:cNvCxnSpPr/>
          <p:nvPr/>
        </p:nvCxnSpPr>
        <p:spPr>
          <a:xfrm flipH="1" flipV="1">
            <a:off x="2442466" y="2418163"/>
            <a:ext cx="507033" cy="16290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>
            <a:off x="1899958" y="2418163"/>
            <a:ext cx="571908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1879624" y="2083415"/>
            <a:ext cx="6607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1B996C"/>
                </a:solidFill>
                <a:latin typeface="Trebuchet MS" panose="020B0603020202020204" pitchFamily="34" charset="0"/>
              </a:rPr>
              <a:t>74%</a:t>
            </a:r>
            <a:endParaRPr lang="ru-RU" sz="2000" dirty="0"/>
          </a:p>
        </p:txBody>
      </p:sp>
      <p:cxnSp>
        <p:nvCxnSpPr>
          <p:cNvPr id="63" name="Прямая соединительная линия 62"/>
          <p:cNvCxnSpPr/>
          <p:nvPr/>
        </p:nvCxnSpPr>
        <p:spPr>
          <a:xfrm flipH="1" flipV="1">
            <a:off x="1965366" y="3709128"/>
            <a:ext cx="365152" cy="14008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>
            <a:off x="1422858" y="3719288"/>
            <a:ext cx="571908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1402524" y="3384540"/>
            <a:ext cx="5100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1B996C"/>
                </a:solidFill>
                <a:latin typeface="Trebuchet MS" panose="020B0603020202020204" pitchFamily="34" charset="0"/>
              </a:rPr>
              <a:t>8%</a:t>
            </a:r>
            <a:endParaRPr lang="ru-RU" sz="2000" dirty="0"/>
          </a:p>
        </p:txBody>
      </p:sp>
      <p:cxnSp>
        <p:nvCxnSpPr>
          <p:cNvPr id="67" name="Прямая соединительная линия 66"/>
          <p:cNvCxnSpPr/>
          <p:nvPr/>
        </p:nvCxnSpPr>
        <p:spPr>
          <a:xfrm flipH="1">
            <a:off x="2452626" y="5426396"/>
            <a:ext cx="301357" cy="149994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>
            <a:off x="1899958" y="5566230"/>
            <a:ext cx="571908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1879624" y="5231482"/>
            <a:ext cx="6607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1B996C"/>
                </a:solidFill>
                <a:latin typeface="Trebuchet MS" panose="020B0603020202020204" pitchFamily="34" charset="0"/>
              </a:rPr>
              <a:t>23%</a:t>
            </a:r>
            <a:endParaRPr lang="ru-RU" sz="2000" dirty="0"/>
          </a:p>
        </p:txBody>
      </p:sp>
      <p:sp>
        <p:nvSpPr>
          <p:cNvPr id="72" name="TextBox 71"/>
          <p:cNvSpPr txBox="1"/>
          <p:nvPr/>
        </p:nvSpPr>
        <p:spPr>
          <a:xfrm>
            <a:off x="3969875" y="2530093"/>
            <a:ext cx="10278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>
                <a:solidFill>
                  <a:srgbClr val="054961"/>
                </a:solidFill>
                <a:latin typeface="Trebuchet MS" panose="020B0603020202020204" pitchFamily="34" charset="0"/>
              </a:rPr>
              <a:t>Общаюсь </a:t>
            </a:r>
            <a:endParaRPr lang="en-US" sz="1200" b="1" dirty="0" smtClean="0">
              <a:solidFill>
                <a:srgbClr val="054961"/>
              </a:solidFill>
              <a:latin typeface="Trebuchet MS" panose="020B0603020202020204" pitchFamily="34" charset="0"/>
            </a:endParaRPr>
          </a:p>
          <a:p>
            <a:pPr algn="ctr"/>
            <a:r>
              <a:rPr lang="ru-RU" sz="1200" b="1" dirty="0" smtClean="0">
                <a:solidFill>
                  <a:srgbClr val="054961"/>
                </a:solidFill>
                <a:latin typeface="Trebuchet MS" panose="020B0603020202020204" pitchFamily="34" charset="0"/>
              </a:rPr>
              <a:t>с </a:t>
            </a:r>
            <a:r>
              <a:rPr lang="ru-RU" sz="1200" b="1" dirty="0">
                <a:solidFill>
                  <a:srgbClr val="054961"/>
                </a:solidFill>
                <a:latin typeface="Trebuchet MS" panose="020B0603020202020204" pitchFamily="34" charset="0"/>
              </a:rPr>
              <a:t>друзьями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4762701" y="2927916"/>
            <a:ext cx="21820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>
                <a:solidFill>
                  <a:srgbClr val="054961"/>
                </a:solidFill>
                <a:latin typeface="Trebuchet MS" panose="020B0603020202020204" pitchFamily="34" charset="0"/>
              </a:rPr>
              <a:t>Смотрю видео </a:t>
            </a:r>
            <a:endParaRPr lang="en-US" sz="1200" b="1" dirty="0" smtClean="0">
              <a:solidFill>
                <a:srgbClr val="054961"/>
              </a:solidFill>
              <a:latin typeface="Trebuchet MS" panose="020B0603020202020204" pitchFamily="34" charset="0"/>
            </a:endParaRPr>
          </a:p>
          <a:p>
            <a:pPr algn="ctr"/>
            <a:r>
              <a:rPr lang="ru-RU" sz="1200" b="1" dirty="0" smtClean="0">
                <a:solidFill>
                  <a:srgbClr val="054961"/>
                </a:solidFill>
                <a:latin typeface="Trebuchet MS" panose="020B0603020202020204" pitchFamily="34" charset="0"/>
              </a:rPr>
              <a:t>с</a:t>
            </a:r>
            <a:r>
              <a:rPr lang="ru-RU" sz="1200" b="1" dirty="0">
                <a:solidFill>
                  <a:srgbClr val="054961"/>
                </a:solidFill>
                <a:latin typeface="Trebuchet MS" panose="020B0603020202020204" pitchFamily="34" charset="0"/>
              </a:rPr>
              <a:t> приколами,</a:t>
            </a:r>
          </a:p>
          <a:p>
            <a:pPr algn="ctr"/>
            <a:r>
              <a:rPr lang="ru-RU" sz="1200" b="1" dirty="0">
                <a:solidFill>
                  <a:srgbClr val="054961"/>
                </a:solidFill>
                <a:latin typeface="Trebuchet MS" panose="020B0603020202020204" pitchFamily="34" charset="0"/>
              </a:rPr>
              <a:t>смешные картинки и фото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5382324" y="4288014"/>
            <a:ext cx="21275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>
                <a:solidFill>
                  <a:srgbClr val="054961"/>
                </a:solidFill>
                <a:latin typeface="Trebuchet MS" panose="020B0603020202020204" pitchFamily="34" charset="0"/>
              </a:rPr>
              <a:t>Смотрю фильмы/сериалы</a:t>
            </a:r>
          </a:p>
          <a:p>
            <a:pPr algn="ctr"/>
            <a:r>
              <a:rPr lang="ru-RU" sz="1200" b="1" dirty="0">
                <a:solidFill>
                  <a:srgbClr val="054961"/>
                </a:solidFill>
                <a:latin typeface="Trebuchet MS" panose="020B0603020202020204" pitchFamily="34" charset="0"/>
              </a:rPr>
              <a:t>или слушаю музыку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5466215" y="5394758"/>
            <a:ext cx="10246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>
                <a:solidFill>
                  <a:srgbClr val="054961"/>
                </a:solidFill>
                <a:latin typeface="Trebuchet MS" panose="020B0603020202020204" pitchFamily="34" charset="0"/>
              </a:rPr>
              <a:t>Готовлюсь </a:t>
            </a:r>
            <a:endParaRPr lang="en-US" sz="1200" b="1" dirty="0" smtClean="0">
              <a:solidFill>
                <a:srgbClr val="054961"/>
              </a:solidFill>
              <a:latin typeface="Trebuchet MS" panose="020B0603020202020204" pitchFamily="34" charset="0"/>
            </a:endParaRPr>
          </a:p>
          <a:p>
            <a:pPr algn="ctr"/>
            <a:r>
              <a:rPr lang="ru-RU" sz="1200" b="1" dirty="0" smtClean="0">
                <a:solidFill>
                  <a:srgbClr val="054961"/>
                </a:solidFill>
                <a:latin typeface="Trebuchet MS" panose="020B0603020202020204" pitchFamily="34" charset="0"/>
              </a:rPr>
              <a:t>к</a:t>
            </a:r>
            <a:r>
              <a:rPr lang="ru-RU" sz="1200" b="1" dirty="0">
                <a:solidFill>
                  <a:srgbClr val="054961"/>
                </a:solidFill>
                <a:latin typeface="Trebuchet MS" panose="020B0603020202020204" pitchFamily="34" charset="0"/>
              </a:rPr>
              <a:t> учебе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3525715" y="5762931"/>
            <a:ext cx="19463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>
                <a:solidFill>
                  <a:srgbClr val="054961"/>
                </a:solidFill>
                <a:latin typeface="Trebuchet MS" panose="020B0603020202020204" pitchFamily="34" charset="0"/>
              </a:rPr>
              <a:t>Ищу разную </a:t>
            </a:r>
            <a:endParaRPr lang="en-US" sz="1200" b="1" dirty="0" smtClean="0">
              <a:solidFill>
                <a:srgbClr val="054961"/>
              </a:solidFill>
              <a:latin typeface="Trebuchet MS" panose="020B0603020202020204" pitchFamily="34" charset="0"/>
            </a:endParaRPr>
          </a:p>
          <a:p>
            <a:pPr algn="ctr"/>
            <a:r>
              <a:rPr lang="ru-RU" sz="1200" b="1" dirty="0" smtClean="0">
                <a:solidFill>
                  <a:srgbClr val="054961"/>
                </a:solidFill>
                <a:latin typeface="Trebuchet MS" panose="020B0603020202020204" pitchFamily="34" charset="0"/>
              </a:rPr>
              <a:t>информацию</a:t>
            </a:r>
            <a:r>
              <a:rPr lang="ru-RU" sz="1200" b="1" dirty="0">
                <a:solidFill>
                  <a:srgbClr val="054961"/>
                </a:solidFill>
                <a:latin typeface="Trebuchet MS" panose="020B0603020202020204" pitchFamily="34" charset="0"/>
              </a:rPr>
              <a:t>. </a:t>
            </a:r>
            <a:endParaRPr lang="en-US" sz="1200" b="1" dirty="0" smtClean="0">
              <a:solidFill>
                <a:srgbClr val="054961"/>
              </a:solidFill>
              <a:latin typeface="Trebuchet MS" panose="020B0603020202020204" pitchFamily="34" charset="0"/>
            </a:endParaRPr>
          </a:p>
          <a:p>
            <a:pPr algn="ctr"/>
            <a:r>
              <a:rPr lang="ru-RU" sz="1200" b="1" dirty="0" smtClean="0">
                <a:solidFill>
                  <a:srgbClr val="054961"/>
                </a:solidFill>
                <a:latin typeface="Trebuchet MS" panose="020B0603020202020204" pitchFamily="34" charset="0"/>
              </a:rPr>
              <a:t>Например</a:t>
            </a:r>
            <a:r>
              <a:rPr lang="ru-RU" sz="1200" b="1" dirty="0">
                <a:solidFill>
                  <a:srgbClr val="054961"/>
                </a:solidFill>
                <a:latin typeface="Trebuchet MS" panose="020B0603020202020204" pitchFamily="34" charset="0"/>
              </a:rPr>
              <a:t>, о фильмах, </a:t>
            </a:r>
            <a:endParaRPr lang="en-US" sz="1200" b="1" dirty="0" smtClean="0">
              <a:solidFill>
                <a:srgbClr val="054961"/>
              </a:solidFill>
              <a:latin typeface="Trebuchet MS" panose="020B0603020202020204" pitchFamily="34" charset="0"/>
            </a:endParaRPr>
          </a:p>
          <a:p>
            <a:pPr algn="ctr"/>
            <a:r>
              <a:rPr lang="ru-RU" sz="1200" b="1" dirty="0" smtClean="0">
                <a:solidFill>
                  <a:srgbClr val="054961"/>
                </a:solidFill>
                <a:latin typeface="Trebuchet MS" panose="020B0603020202020204" pitchFamily="34" charset="0"/>
              </a:rPr>
              <a:t>играх</a:t>
            </a:r>
            <a:r>
              <a:rPr lang="ru-RU" sz="1200" b="1" dirty="0">
                <a:solidFill>
                  <a:srgbClr val="054961"/>
                </a:solidFill>
                <a:latin typeface="Trebuchet MS" panose="020B0603020202020204" pitchFamily="34" charset="0"/>
              </a:rPr>
              <a:t>, погоде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2518032" y="5675288"/>
            <a:ext cx="13067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>
                <a:solidFill>
                  <a:srgbClr val="054961"/>
                </a:solidFill>
                <a:latin typeface="Trebuchet MS" panose="020B0603020202020204" pitchFamily="34" charset="0"/>
              </a:rPr>
              <a:t>Читаю новости</a:t>
            </a:r>
          </a:p>
          <a:p>
            <a:pPr algn="ctr"/>
            <a:r>
              <a:rPr lang="ru-RU" sz="1200" b="1" dirty="0">
                <a:solidFill>
                  <a:srgbClr val="054961"/>
                </a:solidFill>
                <a:latin typeface="Trebuchet MS" panose="020B0603020202020204" pitchFamily="34" charset="0"/>
              </a:rPr>
              <a:t>и статьи/блоги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2024686" y="4364722"/>
            <a:ext cx="13452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>
                <a:solidFill>
                  <a:srgbClr val="054961"/>
                </a:solidFill>
                <a:latin typeface="Trebuchet MS" panose="020B0603020202020204" pitchFamily="34" charset="0"/>
              </a:rPr>
              <a:t>Что-то покупаю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2615613" y="3146229"/>
            <a:ext cx="11961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>
                <a:solidFill>
                  <a:srgbClr val="054961"/>
                </a:solidFill>
                <a:latin typeface="Trebuchet MS" panose="020B0603020202020204" pitchFamily="34" charset="0"/>
              </a:rPr>
              <a:t>Играю в игры</a:t>
            </a:r>
          </a:p>
        </p:txBody>
      </p:sp>
    </p:spTree>
    <p:extLst>
      <p:ext uri="{BB962C8B-B14F-4D97-AF65-F5344CB8AC3E}">
        <p14:creationId xmlns:p14="http://schemas.microsoft.com/office/powerpoint/2010/main" val="73133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2262530" y="1410286"/>
            <a:ext cx="6179349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23F56"/>
              </a:buClr>
              <a:buSzPct val="80000"/>
            </a:pPr>
            <a:r>
              <a:rPr lang="ru-RU" sz="3600" b="1" dirty="0" smtClean="0">
                <a:solidFill>
                  <a:srgbClr val="1B996C"/>
                </a:solidFill>
                <a:latin typeface="Trebuchet MS" panose="020B0603020202020204" pitchFamily="34" charset="0"/>
              </a:rPr>
              <a:t>1</a:t>
            </a:r>
            <a:r>
              <a:rPr lang="en-US" sz="3600" b="1" dirty="0">
                <a:solidFill>
                  <a:srgbClr val="1B996C"/>
                </a:solidFill>
                <a:latin typeface="Trebuchet MS" panose="020B0603020202020204" pitchFamily="34" charset="0"/>
              </a:rPr>
              <a:t>1</a:t>
            </a:r>
            <a:r>
              <a:rPr lang="ru-RU" sz="3600" b="1" dirty="0" smtClean="0">
                <a:solidFill>
                  <a:srgbClr val="1B996C"/>
                </a:solidFill>
                <a:latin typeface="Trebuchet MS" panose="020B0603020202020204" pitchFamily="34" charset="0"/>
              </a:rPr>
              <a:t>%  </a:t>
            </a:r>
            <a:r>
              <a:rPr lang="ru-RU" sz="3600" b="1" dirty="0">
                <a:solidFill>
                  <a:srgbClr val="1B996C"/>
                </a:solidFill>
                <a:latin typeface="Trebuchet MS" panose="020B0603020202020204" pitchFamily="34" charset="0"/>
              </a:rPr>
              <a:t>низкая активность</a:t>
            </a:r>
          </a:p>
          <a:p>
            <a:pPr>
              <a:buClr>
                <a:srgbClr val="023F56"/>
              </a:buClr>
              <a:buSzPct val="80000"/>
            </a:pPr>
            <a:r>
              <a:rPr lang="ru-RU" sz="1600" b="1" dirty="0">
                <a:solidFill>
                  <a:srgbClr val="054961"/>
                </a:solidFill>
                <a:latin typeface="Trebuchet MS" panose="020B0603020202020204" pitchFamily="34" charset="0"/>
              </a:rPr>
              <a:t>1 час в сутки, 2 недели в год</a:t>
            </a:r>
          </a:p>
        </p:txBody>
      </p:sp>
      <p:grpSp>
        <p:nvGrpSpPr>
          <p:cNvPr id="21" name="Группа 20"/>
          <p:cNvGrpSpPr/>
          <p:nvPr/>
        </p:nvGrpSpPr>
        <p:grpSpPr>
          <a:xfrm>
            <a:off x="2253822" y="2546369"/>
            <a:ext cx="6480876" cy="892552"/>
            <a:chOff x="1051861" y="3678939"/>
            <a:chExt cx="5120362" cy="892552"/>
          </a:xfrm>
        </p:grpSpPr>
        <p:cxnSp>
          <p:nvCxnSpPr>
            <p:cNvPr id="22" name="Прямая соединительная линия 21"/>
            <p:cNvCxnSpPr/>
            <p:nvPr/>
          </p:nvCxnSpPr>
          <p:spPr>
            <a:xfrm>
              <a:off x="1061457" y="3781433"/>
              <a:ext cx="0" cy="764792"/>
            </a:xfrm>
            <a:prstGeom prst="line">
              <a:avLst/>
            </a:prstGeom>
            <a:ln w="28575">
              <a:solidFill>
                <a:srgbClr val="0549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Прямоугольник 22"/>
            <p:cNvSpPr/>
            <p:nvPr/>
          </p:nvSpPr>
          <p:spPr>
            <a:xfrm>
              <a:off x="1051861" y="3678939"/>
              <a:ext cx="5120362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023F56"/>
                </a:buClr>
                <a:buSzPct val="80000"/>
              </a:pPr>
              <a:r>
                <a:rPr lang="en-US" sz="3600" b="1" dirty="0" smtClean="0">
                  <a:solidFill>
                    <a:srgbClr val="1B996C"/>
                  </a:solidFill>
                  <a:latin typeface="Trebuchet MS" panose="020B0603020202020204" pitchFamily="34" charset="0"/>
                </a:rPr>
                <a:t>44</a:t>
              </a:r>
              <a:r>
                <a:rPr lang="ru-RU" sz="3600" b="1" dirty="0" smtClean="0">
                  <a:solidFill>
                    <a:srgbClr val="1B996C"/>
                  </a:solidFill>
                  <a:latin typeface="Trebuchet MS" panose="020B0603020202020204" pitchFamily="34" charset="0"/>
                </a:rPr>
                <a:t>% средняя активность</a:t>
              </a:r>
              <a:endParaRPr lang="ru-RU" sz="3600" b="1" dirty="0">
                <a:solidFill>
                  <a:srgbClr val="1B996C"/>
                </a:solidFill>
                <a:latin typeface="Trebuchet MS" panose="020B0603020202020204" pitchFamily="34" charset="0"/>
              </a:endParaRPr>
            </a:p>
            <a:p>
              <a:pPr>
                <a:buClr>
                  <a:srgbClr val="023F56"/>
                </a:buClr>
                <a:buSzPct val="80000"/>
              </a:pPr>
              <a:r>
                <a:rPr lang="ru-RU" sz="16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3 часа в сутки, месяц в год</a:t>
              </a: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2257434" y="3891137"/>
            <a:ext cx="6076674" cy="925292"/>
            <a:chOff x="1096280" y="3781433"/>
            <a:chExt cx="5120362" cy="1173321"/>
          </a:xfrm>
        </p:grpSpPr>
        <p:cxnSp>
          <p:nvCxnSpPr>
            <p:cNvPr id="28" name="Прямая соединительная линия 27"/>
            <p:cNvCxnSpPr/>
            <p:nvPr/>
          </p:nvCxnSpPr>
          <p:spPr>
            <a:xfrm>
              <a:off x="1098147" y="3781433"/>
              <a:ext cx="0" cy="951716"/>
            </a:xfrm>
            <a:prstGeom prst="line">
              <a:avLst/>
            </a:prstGeom>
            <a:ln w="28575">
              <a:solidFill>
                <a:srgbClr val="0549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Прямоугольник 28"/>
            <p:cNvSpPr/>
            <p:nvPr/>
          </p:nvSpPr>
          <p:spPr>
            <a:xfrm>
              <a:off x="1096280" y="3822949"/>
              <a:ext cx="5120362" cy="11318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023F56"/>
                </a:buClr>
                <a:buSzPct val="80000"/>
              </a:pPr>
              <a:r>
                <a:rPr lang="en-US" sz="3600" b="1" dirty="0" smtClean="0">
                  <a:solidFill>
                    <a:srgbClr val="1B996C"/>
                  </a:solidFill>
                  <a:latin typeface="Trebuchet MS" panose="020B0603020202020204" pitchFamily="34" charset="0"/>
                </a:rPr>
                <a:t>45</a:t>
              </a:r>
              <a:r>
                <a:rPr lang="ru-RU" sz="3600" b="1" dirty="0" smtClean="0">
                  <a:solidFill>
                    <a:srgbClr val="1B996C"/>
                  </a:solidFill>
                  <a:latin typeface="Trebuchet MS" panose="020B0603020202020204" pitchFamily="34" charset="0"/>
                </a:rPr>
                <a:t>%  </a:t>
              </a:r>
              <a:r>
                <a:rPr lang="ru-RU" sz="36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высокая активность</a:t>
              </a:r>
            </a:p>
            <a:p>
              <a:pPr>
                <a:buClr>
                  <a:srgbClr val="023F56"/>
                </a:buClr>
                <a:buSzPct val="80000"/>
              </a:pPr>
              <a:r>
                <a:rPr lang="ru-RU" sz="16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8 </a:t>
              </a:r>
              <a:r>
                <a:rPr lang="ru-RU" sz="1600" b="1" dirty="0" smtClean="0">
                  <a:solidFill>
                    <a:srgbClr val="054961"/>
                  </a:solidFill>
                  <a:latin typeface="Trebuchet MS" panose="020B0603020202020204" pitchFamily="34" charset="0"/>
                </a:rPr>
                <a:t>часов </a:t>
              </a:r>
              <a:r>
                <a:rPr lang="ru-RU" sz="16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в сутки,3.5 месяца в год </a:t>
              </a:r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499" y="1306682"/>
            <a:ext cx="972000" cy="972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499" y="2546369"/>
            <a:ext cx="972000" cy="972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499" y="3786056"/>
            <a:ext cx="972000" cy="972000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-1877" y="3"/>
            <a:ext cx="8167948" cy="405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cap="all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Онлайн-активность</a:t>
            </a:r>
            <a:r>
              <a:rPr lang="ru-RU" sz="2000" b="1" cap="all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ДЕТЕЙ</a:t>
            </a: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374324"/>
            <a:ext cx="7356764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2275109" y="1410286"/>
            <a:ext cx="0" cy="764792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5413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двумя усеченными противолежащими углами 2"/>
          <p:cNvSpPr/>
          <p:nvPr/>
        </p:nvSpPr>
        <p:spPr>
          <a:xfrm>
            <a:off x="1403499" y="5592725"/>
            <a:ext cx="6347636" cy="948477"/>
          </a:xfrm>
          <a:prstGeom prst="snip2DiagRect">
            <a:avLst>
              <a:gd name="adj1" fmla="val 33388"/>
              <a:gd name="adj2" fmla="val 0"/>
            </a:avLst>
          </a:prstGeom>
          <a:solidFill>
            <a:schemeClr val="bg1">
              <a:alpha val="50000"/>
            </a:schemeClr>
          </a:solidFill>
          <a:ln w="19050">
            <a:solidFill>
              <a:srgbClr val="1370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Современные школьники воспринимают Интернет не как набор технологий,</a:t>
            </a:r>
          </a:p>
          <a:p>
            <a:pPr algn="ctr"/>
            <a:r>
              <a:rPr lang="ru-RU" sz="2000" b="1" dirty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а как </a:t>
            </a:r>
            <a:r>
              <a:rPr lang="ru-RU" sz="2000" b="1" dirty="0">
                <a:ln w="1905"/>
                <a:solidFill>
                  <a:srgbClr val="FF0000"/>
                </a:solidFill>
                <a:latin typeface="Trebuchet MS" panose="020B0603020202020204" pitchFamily="34" charset="0"/>
                <a:cs typeface="Times New Roman" pitchFamily="18" charset="0"/>
              </a:rPr>
              <a:t>среду обитания </a:t>
            </a:r>
            <a:r>
              <a:rPr lang="ru-RU" sz="2000" b="1" dirty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( развития)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5034" y="1148984"/>
            <a:ext cx="6415543" cy="4280917"/>
          </a:xfrm>
          <a:prstGeom prst="snip2DiagRect">
            <a:avLst>
              <a:gd name="adj1" fmla="val 0"/>
              <a:gd name="adj2" fmla="val 24263"/>
            </a:avLst>
          </a:prstGeom>
          <a:solidFill>
            <a:srgbClr val="FFFFFF">
              <a:shade val="85000"/>
            </a:srgbClr>
          </a:solidFill>
          <a:ln w="19050" cap="sq">
            <a:solidFill>
              <a:srgbClr val="004D69"/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sp>
        <p:nvSpPr>
          <p:cNvPr id="5" name="Прямоугольник с двумя усеченными противолежащими углами 4"/>
          <p:cNvSpPr/>
          <p:nvPr/>
        </p:nvSpPr>
        <p:spPr>
          <a:xfrm>
            <a:off x="202019" y="37683"/>
            <a:ext cx="7549116" cy="670655"/>
          </a:xfrm>
          <a:prstGeom prst="snip2DiagRect">
            <a:avLst>
              <a:gd name="adj1" fmla="val 33388"/>
              <a:gd name="adj2" fmla="val 0"/>
            </a:avLst>
          </a:prstGeom>
          <a:solidFill>
            <a:schemeClr val="bg1">
              <a:alpha val="50000"/>
            </a:schemeClr>
          </a:solidFill>
          <a:ln w="19050">
            <a:solidFill>
              <a:srgbClr val="1370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900" b="1" cap="all" dirty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Изменился</a:t>
            </a:r>
            <a:r>
              <a:rPr lang="ru-RU" sz="1900" b="1" dirty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 </a:t>
            </a:r>
            <a:r>
              <a:rPr lang="ru-RU" sz="1900" b="1" cap="all" dirty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образ </a:t>
            </a:r>
            <a:r>
              <a:rPr lang="ru-RU" sz="1900" b="1" cap="all" dirty="0" smtClean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жизни ДЕТЕЙ</a:t>
            </a:r>
            <a:endParaRPr lang="ru-RU" sz="1900" b="1" cap="all" dirty="0">
              <a:ln w="1905"/>
              <a:solidFill>
                <a:srgbClr val="1B996C"/>
              </a:solidFill>
              <a:latin typeface="Trebuchet MS" panose="020B0603020202020204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206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45524"/>
            <a:ext cx="50930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ЦИФРОВОЕ ПОКОЛЕНИЕ: </a:t>
            </a:r>
            <a:r>
              <a:rPr lang="ru-RU" sz="2000" b="1" cap="all" dirty="0" smtClean="0">
                <a:solidFill>
                  <a:srgbClr val="054961"/>
                </a:solidFill>
                <a:latin typeface="Trebuchet MS" panose="020B0603020202020204" pitchFamily="34" charset="0"/>
              </a:rPr>
              <a:t>Бэби-</a:t>
            </a:r>
            <a:r>
              <a:rPr lang="ru-RU" sz="2000" b="1" cap="all" dirty="0" err="1" smtClean="0">
                <a:solidFill>
                  <a:srgbClr val="054961"/>
                </a:solidFill>
                <a:latin typeface="Trebuchet MS" panose="020B0603020202020204" pitchFamily="34" charset="0"/>
              </a:rPr>
              <a:t>бумеры</a:t>
            </a:r>
            <a:endParaRPr lang="ru-RU" sz="2000" b="1" cap="all" dirty="0">
              <a:solidFill>
                <a:srgbClr val="054961"/>
              </a:solidFill>
              <a:latin typeface="Trebuchet MS" panose="020B0603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6469" y="577473"/>
            <a:ext cx="4529598" cy="2965144"/>
          </a:xfrm>
          <a:prstGeom prst="snip2DiagRect">
            <a:avLst>
              <a:gd name="adj1" fmla="val 12191"/>
              <a:gd name="adj2" fmla="val 0"/>
            </a:avLst>
          </a:prstGeom>
          <a:solidFill>
            <a:srgbClr val="FFFFFF">
              <a:shade val="85000"/>
            </a:srgbClr>
          </a:solidFill>
          <a:ln w="19050" cap="sq">
            <a:solidFill>
              <a:srgbClr val="004D69"/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F456588E-6C38-4AB7-83FE-9F78F342AAC1}"/>
              </a:ext>
            </a:extLst>
          </p:cNvPr>
          <p:cNvSpPr/>
          <p:nvPr/>
        </p:nvSpPr>
        <p:spPr>
          <a:xfrm>
            <a:off x="60369" y="635190"/>
            <a:ext cx="4158537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00"/>
              </a:spcBef>
              <a:buClr>
                <a:srgbClr val="023F56"/>
              </a:buClr>
              <a:buSzPct val="125000"/>
            </a:pPr>
            <a:r>
              <a:rPr lang="ru-RU" sz="2000" b="1" dirty="0" smtClean="0">
                <a:solidFill>
                  <a:srgbClr val="1B996C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ПОСЛЕДНЕЕ СОВЕТСКОЕ ПОКОЛЕНИЕ</a:t>
            </a:r>
            <a:endParaRPr lang="en-US" sz="2000" b="1" dirty="0" smtClean="0">
              <a:solidFill>
                <a:srgbClr val="1B996C"/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  <a:p>
            <a:pPr lvl="1" indent="-468000">
              <a:spcBef>
                <a:spcPts val="200"/>
              </a:spcBef>
              <a:buClr>
                <a:srgbClr val="023F56"/>
              </a:buClr>
              <a:buSzPct val="125000"/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Год </a:t>
            </a: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рождения: 1943-1963</a:t>
            </a:r>
          </a:p>
          <a:p>
            <a:pPr lvl="1" indent="-468000">
              <a:spcBef>
                <a:spcPts val="200"/>
              </a:spcBef>
              <a:buClr>
                <a:srgbClr val="023F56"/>
              </a:buClr>
              <a:buSzPct val="125000"/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Возраст: </a:t>
            </a:r>
            <a:r>
              <a:rPr lang="ru-RU" b="1" dirty="0" smtClean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55-75 </a:t>
            </a: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года</a:t>
            </a:r>
          </a:p>
          <a:p>
            <a:pPr lvl="1" indent="-468000">
              <a:spcBef>
                <a:spcPts val="200"/>
              </a:spcBef>
              <a:buClr>
                <a:srgbClr val="023F56"/>
              </a:buClr>
              <a:buSzPct val="125000"/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Численность:  37</a:t>
            </a:r>
            <a:r>
              <a:rPr lang="en-US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518 </a:t>
            </a:r>
            <a:r>
              <a:rPr lang="ru-RU" b="1" dirty="0" err="1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тыс.чел</a:t>
            </a: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., </a:t>
            </a:r>
          </a:p>
          <a:p>
            <a:pPr lvl="1" indent="-468000">
              <a:spcBef>
                <a:spcPts val="200"/>
              </a:spcBef>
              <a:buClr>
                <a:srgbClr val="023F56"/>
              </a:buClr>
              <a:buSzPct val="125000"/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25,7% от всего населения </a:t>
            </a:r>
            <a:r>
              <a:rPr lang="ru-RU" b="1" dirty="0" smtClean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РФ (по </a:t>
            </a: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данным </a:t>
            </a:r>
            <a:r>
              <a:rPr lang="ru-RU" b="1" dirty="0" err="1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РосСтата</a:t>
            </a: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 с обновлением от25.11.2015 г.)</a:t>
            </a:r>
          </a:p>
          <a:p>
            <a:pPr lvl="1" indent="-468000">
              <a:spcBef>
                <a:spcPts val="200"/>
              </a:spcBef>
              <a:buClr>
                <a:srgbClr val="023F56"/>
              </a:buClr>
              <a:buSzPct val="125000"/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18% от всех школьных </a:t>
            </a:r>
            <a:r>
              <a:rPr lang="ru-RU" b="1" dirty="0" smtClean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учителей</a:t>
            </a:r>
            <a:endParaRPr lang="ru-RU" sz="2000" b="1" dirty="0">
              <a:solidFill>
                <a:srgbClr val="054961"/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0" y="423477"/>
            <a:ext cx="7356764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52400" y="4406771"/>
            <a:ext cx="7543732" cy="21698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200"/>
              </a:spcBef>
              <a:buClr>
                <a:srgbClr val="023F56"/>
              </a:buClr>
              <a:buSzPct val="125000"/>
            </a:pPr>
            <a:r>
              <a:rPr lang="ru-RU" sz="2000" b="1" dirty="0">
                <a:solidFill>
                  <a:srgbClr val="1B996C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ЗАРЯ КОМПЬЮТЕРНОЙ</a:t>
            </a:r>
            <a:r>
              <a:rPr lang="en-US" sz="2000" b="1" dirty="0">
                <a:solidFill>
                  <a:srgbClr val="1B996C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/>
            </a:r>
            <a:br>
              <a:rPr lang="en-US" sz="2000" b="1" dirty="0">
                <a:solidFill>
                  <a:srgbClr val="1B996C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1B996C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И КОСМИЧЕСКОЙ ЭРЫ</a:t>
            </a:r>
            <a:endParaRPr lang="en-US" sz="2000" b="1" dirty="0">
              <a:solidFill>
                <a:srgbClr val="1B996C"/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  <a:p>
            <a:pPr lvl="1" indent="-468000">
              <a:spcBef>
                <a:spcPts val="200"/>
              </a:spcBef>
              <a:buClr>
                <a:srgbClr val="023F56"/>
              </a:buClr>
              <a:buSzPct val="125000"/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1957 г. – запуск первого спутника;</a:t>
            </a:r>
          </a:p>
          <a:p>
            <a:pPr lvl="1" indent="-468000">
              <a:spcBef>
                <a:spcPts val="200"/>
              </a:spcBef>
              <a:buClr>
                <a:srgbClr val="023F56"/>
              </a:buClr>
              <a:buSzPct val="125000"/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1985 г. – в школах начали преподавать основы</a:t>
            </a:r>
            <a:r>
              <a:rPr lang="en-US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информатики</a:t>
            </a:r>
            <a:r>
              <a:rPr lang="en-US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/>
            </a:r>
            <a:br>
              <a:rPr lang="en-US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 и вычислительной техники</a:t>
            </a:r>
          </a:p>
          <a:p>
            <a:pPr lvl="1" indent="-468000">
              <a:spcBef>
                <a:spcPts val="200"/>
              </a:spcBef>
              <a:buClr>
                <a:srgbClr val="023F56"/>
              </a:buClr>
              <a:buSzPct val="125000"/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1969 г. – сеть ARPANET – предшественница</a:t>
            </a:r>
            <a:r>
              <a:rPr lang="en-US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интернета</a:t>
            </a:r>
          </a:p>
          <a:p>
            <a:endParaRPr lang="ru-RU" dirty="0"/>
          </a:p>
        </p:txBody>
      </p:sp>
      <p:sp>
        <p:nvSpPr>
          <p:cNvPr id="8" name="Прямоугольник с двумя усеченными противолежащими углами 7"/>
          <p:cNvSpPr/>
          <p:nvPr/>
        </p:nvSpPr>
        <p:spPr>
          <a:xfrm>
            <a:off x="4386469" y="3649512"/>
            <a:ext cx="4529597" cy="1146008"/>
          </a:xfrm>
          <a:prstGeom prst="snip2DiagRect">
            <a:avLst>
              <a:gd name="adj1" fmla="val 33388"/>
              <a:gd name="adj2" fmla="val 0"/>
            </a:avLst>
          </a:prstGeom>
          <a:solidFill>
            <a:schemeClr val="bg1">
              <a:lumMod val="95000"/>
              <a:alpha val="50000"/>
            </a:schemeClr>
          </a:solidFill>
          <a:ln w="19050">
            <a:solidFill>
              <a:srgbClr val="1370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Tx/>
              <a:buChar char="-"/>
            </a:pPr>
            <a:r>
              <a:rPr lang="ru-RU" b="1" dirty="0" smtClean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Коллективизм</a:t>
            </a:r>
          </a:p>
          <a:p>
            <a:pPr marL="342900" indent="-342900">
              <a:buFontTx/>
              <a:buChar char="-"/>
            </a:pPr>
            <a:r>
              <a:rPr lang="ru-RU" b="1" dirty="0" smtClean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Соблюдение режима дня</a:t>
            </a:r>
          </a:p>
          <a:p>
            <a:pPr marL="342900" indent="-342900">
              <a:buFontTx/>
              <a:buChar char="-"/>
            </a:pPr>
            <a:r>
              <a:rPr lang="ru-RU" b="1" dirty="0" smtClean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Культ молодости</a:t>
            </a:r>
          </a:p>
        </p:txBody>
      </p:sp>
    </p:spTree>
    <p:extLst>
      <p:ext uri="{BB962C8B-B14F-4D97-AF65-F5344CB8AC3E}">
        <p14:creationId xmlns:p14="http://schemas.microsoft.com/office/powerpoint/2010/main" val="3248075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45524"/>
            <a:ext cx="50866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ЦИФРОВОЕ ПОКОЛЕНИЕ: </a:t>
            </a:r>
            <a:r>
              <a:rPr lang="ru-RU" sz="2000" b="1" cap="all" dirty="0" smtClean="0">
                <a:solidFill>
                  <a:srgbClr val="054961"/>
                </a:solidFill>
                <a:latin typeface="Trebuchet MS" panose="020B0603020202020204" pitchFamily="34" charset="0"/>
              </a:rPr>
              <a:t>Поколение </a:t>
            </a:r>
            <a:r>
              <a:rPr lang="ru-RU" sz="2000" b="1" cap="all" dirty="0">
                <a:solidFill>
                  <a:srgbClr val="054961"/>
                </a:solidFill>
                <a:latin typeface="Trebuchet MS" panose="020B0603020202020204" pitchFamily="34" charset="0"/>
              </a:rPr>
              <a:t>Х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0537" y="603251"/>
            <a:ext cx="4737802" cy="2686050"/>
          </a:xfrm>
          <a:prstGeom prst="snip2DiagRect">
            <a:avLst>
              <a:gd name="adj1" fmla="val 12191"/>
              <a:gd name="adj2" fmla="val 0"/>
            </a:avLst>
          </a:prstGeom>
          <a:solidFill>
            <a:srgbClr val="FFFFFF">
              <a:shade val="85000"/>
            </a:srgbClr>
          </a:solidFill>
          <a:ln w="19050" cap="sq">
            <a:solidFill>
              <a:srgbClr val="004D69"/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F8D91B26-04D3-4059-BBF1-17F7D096FA6E}"/>
              </a:ext>
            </a:extLst>
          </p:cNvPr>
          <p:cNvSpPr/>
          <p:nvPr/>
        </p:nvSpPr>
        <p:spPr>
          <a:xfrm>
            <a:off x="105661" y="851512"/>
            <a:ext cx="4194876" cy="2318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400"/>
              </a:spcBef>
              <a:buClr>
                <a:srgbClr val="023F56"/>
              </a:buClr>
              <a:buSzPct val="125000"/>
            </a:pPr>
            <a:r>
              <a:rPr lang="ru-RU" sz="2000" b="1" dirty="0" smtClean="0">
                <a:solidFill>
                  <a:srgbClr val="1B996C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ПОКОЛЕНИЕ ПЕРЕСТРОЙКИ</a:t>
            </a:r>
          </a:p>
          <a:p>
            <a:pPr lvl="1" indent="-468000">
              <a:spcBef>
                <a:spcPts val="400"/>
              </a:spcBef>
              <a:buClr>
                <a:srgbClr val="023F56"/>
              </a:buClr>
              <a:buSzPct val="125000"/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Год </a:t>
            </a: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рождения: 1964-1984</a:t>
            </a:r>
          </a:p>
          <a:p>
            <a:pPr lvl="1" indent="-468000">
              <a:spcBef>
                <a:spcPts val="400"/>
              </a:spcBef>
              <a:buClr>
                <a:srgbClr val="023F56"/>
              </a:buClr>
              <a:buSzPct val="125000"/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Возраст: </a:t>
            </a:r>
            <a:r>
              <a:rPr lang="ru-RU" b="1" dirty="0" smtClean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54-34 </a:t>
            </a: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лет </a:t>
            </a:r>
          </a:p>
          <a:p>
            <a:pPr lvl="1" indent="-468000">
              <a:spcBef>
                <a:spcPts val="400"/>
              </a:spcBef>
              <a:buClr>
                <a:srgbClr val="023F56"/>
              </a:buClr>
              <a:buSzPct val="125000"/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Численность:  42238 тыс. чел.,</a:t>
            </a:r>
          </a:p>
          <a:p>
            <a:pPr lvl="1" indent="-468000">
              <a:spcBef>
                <a:spcPts val="400"/>
              </a:spcBef>
              <a:buClr>
                <a:srgbClr val="023F56"/>
              </a:buClr>
              <a:buSzPct val="125000"/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28,9</a:t>
            </a: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% от всего населения РФ </a:t>
            </a:r>
          </a:p>
          <a:p>
            <a:pPr lvl="1" indent="-468000">
              <a:spcBef>
                <a:spcPts val="400"/>
              </a:spcBef>
              <a:buClr>
                <a:srgbClr val="023F56"/>
              </a:buClr>
              <a:buSzPct val="125000"/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70% от всех школьных учителей 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0" y="423477"/>
            <a:ext cx="7356764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81830" y="4622800"/>
            <a:ext cx="5421356" cy="1661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400"/>
              </a:spcBef>
              <a:buClr>
                <a:srgbClr val="023F56"/>
              </a:buClr>
              <a:buSzPct val="125000"/>
            </a:pPr>
            <a:r>
              <a:rPr lang="ru-RU" sz="2000" b="1" dirty="0" smtClean="0">
                <a:solidFill>
                  <a:srgbClr val="1B996C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НАЧАЛО ЭРЫ ИНТЕРНЕТА</a:t>
            </a:r>
            <a:endParaRPr lang="ru-RU" b="1" dirty="0">
              <a:solidFill>
                <a:srgbClr val="054961"/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  <a:p>
            <a:pPr lvl="1" indent="-468000">
              <a:spcBef>
                <a:spcPts val="400"/>
              </a:spcBef>
              <a:buClr>
                <a:srgbClr val="023F56"/>
              </a:buClr>
              <a:buSzPct val="125000"/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1989 г. –концепция всемирной паутины </a:t>
            </a:r>
          </a:p>
          <a:p>
            <a:pPr lvl="1" indent="-468000">
              <a:spcBef>
                <a:spcPts val="400"/>
              </a:spcBef>
              <a:buClr>
                <a:srgbClr val="023F56"/>
              </a:buClr>
              <a:buSzPct val="125000"/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1990 г. – национальный домен .SU в СССР </a:t>
            </a:r>
          </a:p>
          <a:p>
            <a:pPr lvl="1" indent="-468000">
              <a:spcBef>
                <a:spcPts val="400"/>
              </a:spcBef>
              <a:buClr>
                <a:srgbClr val="023F56"/>
              </a:buClr>
              <a:buSzPct val="125000"/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1991 г. – первый веб-сайт</a:t>
            </a:r>
            <a:endParaRPr lang="ru-RU" sz="2000" b="1" dirty="0">
              <a:solidFill>
                <a:srgbClr val="054961"/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7" name="Прямоугольник с двумя усеченными противолежащими углами 6"/>
          <p:cNvSpPr/>
          <p:nvPr/>
        </p:nvSpPr>
        <p:spPr>
          <a:xfrm>
            <a:off x="4300537" y="3405672"/>
            <a:ext cx="4737802" cy="1217128"/>
          </a:xfrm>
          <a:prstGeom prst="snip2DiagRect">
            <a:avLst>
              <a:gd name="adj1" fmla="val 33388"/>
              <a:gd name="adj2" fmla="val 0"/>
            </a:avLst>
          </a:prstGeom>
          <a:solidFill>
            <a:schemeClr val="bg1">
              <a:lumMod val="95000"/>
              <a:alpha val="50000"/>
            </a:schemeClr>
          </a:solidFill>
          <a:ln w="19050">
            <a:solidFill>
              <a:srgbClr val="1370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Tx/>
              <a:buChar char="-"/>
            </a:pPr>
            <a:r>
              <a:rPr lang="ru-RU" b="1" dirty="0" smtClean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Индивидуализм</a:t>
            </a:r>
          </a:p>
          <a:p>
            <a:pPr marL="342900" indent="-342900">
              <a:buFontTx/>
              <a:buChar char="-"/>
            </a:pPr>
            <a:r>
              <a:rPr lang="ru-RU" b="1" dirty="0" smtClean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Опора на собственный опыт</a:t>
            </a:r>
          </a:p>
          <a:p>
            <a:pPr marL="342900" indent="-342900">
              <a:buFontTx/>
              <a:buChar char="-"/>
            </a:pPr>
            <a:r>
              <a:rPr lang="ru-RU" b="1" dirty="0" smtClean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Ценность выбора</a:t>
            </a:r>
          </a:p>
        </p:txBody>
      </p:sp>
    </p:spTree>
    <p:extLst>
      <p:ext uri="{BB962C8B-B14F-4D97-AF65-F5344CB8AC3E}">
        <p14:creationId xmlns:p14="http://schemas.microsoft.com/office/powerpoint/2010/main" val="3120646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45524"/>
            <a:ext cx="50820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ЦИФРОВОЕ ПОКОЛЕНИЕ: </a:t>
            </a:r>
            <a:r>
              <a:rPr lang="ru-RU" sz="2000" b="1" cap="all" dirty="0" smtClean="0">
                <a:solidFill>
                  <a:srgbClr val="054961"/>
                </a:solidFill>
                <a:latin typeface="Trebuchet MS" panose="020B0603020202020204" pitchFamily="34" charset="0"/>
              </a:rPr>
              <a:t>Поколение </a:t>
            </a:r>
            <a:r>
              <a:rPr lang="en-US" sz="2000" b="1" cap="all" dirty="0">
                <a:solidFill>
                  <a:srgbClr val="054961"/>
                </a:solidFill>
                <a:latin typeface="Trebuchet MS" panose="020B0603020202020204" pitchFamily="34" charset="0"/>
              </a:rPr>
              <a:t>Y</a:t>
            </a:r>
            <a:endParaRPr lang="ru-RU" sz="2000" b="1" cap="all" dirty="0">
              <a:solidFill>
                <a:srgbClr val="054961"/>
              </a:solidFill>
              <a:latin typeface="Trebuchet MS" panose="020B0603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r="4909"/>
          <a:stretch/>
        </p:blipFill>
        <p:spPr>
          <a:xfrm>
            <a:off x="4411697" y="567554"/>
            <a:ext cx="4621327" cy="2733675"/>
          </a:xfrm>
          <a:prstGeom prst="snip2DiagRect">
            <a:avLst>
              <a:gd name="adj1" fmla="val 12191"/>
              <a:gd name="adj2" fmla="val 0"/>
            </a:avLst>
          </a:prstGeom>
          <a:solidFill>
            <a:srgbClr val="FFFFFF">
              <a:shade val="85000"/>
            </a:srgbClr>
          </a:solidFill>
          <a:ln w="19050" cap="sq">
            <a:solidFill>
              <a:srgbClr val="004D69"/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0646F80A-6CFD-486C-9121-4BE911E0C8BE}"/>
              </a:ext>
            </a:extLst>
          </p:cNvPr>
          <p:cNvSpPr/>
          <p:nvPr/>
        </p:nvSpPr>
        <p:spPr>
          <a:xfrm>
            <a:off x="110976" y="648834"/>
            <a:ext cx="4173158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00"/>
              </a:spcBef>
              <a:buClr>
                <a:srgbClr val="023F56"/>
              </a:buClr>
              <a:buSzPct val="125000"/>
            </a:pPr>
            <a:r>
              <a:rPr lang="ru-RU" sz="2000" b="1" dirty="0" smtClean="0">
                <a:solidFill>
                  <a:srgbClr val="1B996C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ЦИФРОВОЕ ПОКОЛЕНИЕ </a:t>
            </a:r>
          </a:p>
          <a:p>
            <a:pPr lvl="1" indent="-468000">
              <a:spcBef>
                <a:spcPts val="200"/>
              </a:spcBef>
              <a:buClr>
                <a:srgbClr val="023F56"/>
              </a:buClr>
              <a:buSzPct val="125000"/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Год </a:t>
            </a: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рождения: 1985-2000 </a:t>
            </a:r>
          </a:p>
          <a:p>
            <a:pPr lvl="1" indent="-468000">
              <a:spcBef>
                <a:spcPts val="200"/>
              </a:spcBef>
              <a:buClr>
                <a:srgbClr val="023F56"/>
              </a:buClr>
              <a:buSzPct val="125000"/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Возраст: </a:t>
            </a:r>
            <a:r>
              <a:rPr lang="ru-RU" b="1" dirty="0" smtClean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18-33 </a:t>
            </a: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лет </a:t>
            </a:r>
          </a:p>
          <a:p>
            <a:pPr lvl="1" indent="-468000">
              <a:spcBef>
                <a:spcPts val="200"/>
              </a:spcBef>
              <a:buClr>
                <a:srgbClr val="023F56"/>
              </a:buClr>
              <a:buSzPct val="125000"/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Численность: 28742 тыс. чел. , </a:t>
            </a:r>
          </a:p>
          <a:p>
            <a:pPr lvl="1" indent="-468000">
              <a:spcBef>
                <a:spcPts val="200"/>
              </a:spcBef>
              <a:buClr>
                <a:srgbClr val="023F56"/>
              </a:buClr>
              <a:buSzPct val="125000"/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19,7% об общего населения РФ </a:t>
            </a:r>
          </a:p>
          <a:p>
            <a:pPr lvl="2" indent="-468000">
              <a:spcBef>
                <a:spcPts val="200"/>
              </a:spcBef>
              <a:buClr>
                <a:srgbClr val="023F56"/>
              </a:buClr>
              <a:buSzPct val="125000"/>
              <a:buFont typeface="Wingdings" panose="05000000000000000000" pitchFamily="2" charset="2"/>
              <a:buChar char="§"/>
            </a:pPr>
            <a:r>
              <a:rPr lang="ru-RU" sz="1600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Взрослые – молодые учителя 5% от всех школьных учителей </a:t>
            </a:r>
          </a:p>
          <a:p>
            <a:pPr lvl="2" indent="-468000">
              <a:spcBef>
                <a:spcPts val="200"/>
              </a:spcBef>
              <a:buClr>
                <a:srgbClr val="023F56"/>
              </a:buClr>
              <a:buSzPct val="125000"/>
              <a:buFont typeface="Wingdings" panose="05000000000000000000" pitchFamily="2" charset="2"/>
              <a:buChar char="§"/>
            </a:pPr>
            <a:r>
              <a:rPr lang="ru-RU" sz="1600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Дети – учащиеся старших классов. </a:t>
            </a:r>
            <a:endParaRPr lang="ru-RU" sz="2000" b="1" dirty="0">
              <a:solidFill>
                <a:srgbClr val="054961"/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0" y="423477"/>
            <a:ext cx="7356764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10976" y="4754880"/>
            <a:ext cx="5020605" cy="21903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200"/>
              </a:spcBef>
              <a:buClr>
                <a:srgbClr val="023F56"/>
              </a:buClr>
              <a:buSzPct val="125000"/>
            </a:pPr>
            <a:r>
              <a:rPr lang="ru-RU" sz="2000" b="1" dirty="0" smtClean="0">
                <a:solidFill>
                  <a:srgbClr val="1B996C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ИНТЕРНЕТ ЗАВОЁВЫВАЕТ МИР</a:t>
            </a:r>
          </a:p>
          <a:p>
            <a:pPr lvl="1" indent="-468000">
              <a:spcBef>
                <a:spcPts val="200"/>
              </a:spcBef>
              <a:buClr>
                <a:srgbClr val="023F56"/>
              </a:buClr>
              <a:buSzPct val="125000"/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1994 </a:t>
            </a: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г. – домен .RU – развитие Рунета</a:t>
            </a:r>
            <a:endParaRPr lang="en-US" b="1" dirty="0">
              <a:solidFill>
                <a:srgbClr val="054961"/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  <a:p>
            <a:pPr lvl="1" indent="-468000">
              <a:spcBef>
                <a:spcPts val="200"/>
              </a:spcBef>
              <a:buClr>
                <a:srgbClr val="023F56"/>
              </a:buClr>
              <a:buSzPct val="125000"/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1998 г. – поисковая система </a:t>
            </a:r>
            <a:r>
              <a:rPr lang="ru-RU" b="1" dirty="0" err="1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Google</a:t>
            </a:r>
            <a:endParaRPr lang="en-US" b="1" dirty="0">
              <a:solidFill>
                <a:srgbClr val="054961"/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  <a:p>
            <a:pPr lvl="1" indent="-468000">
              <a:spcBef>
                <a:spcPts val="200"/>
              </a:spcBef>
              <a:buClr>
                <a:srgbClr val="023F56"/>
              </a:buClr>
              <a:buSzPct val="125000"/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2004 г. – социальная сеть </a:t>
            </a:r>
            <a:r>
              <a:rPr lang="ru-RU" b="1" dirty="0" err="1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Facebook</a:t>
            </a:r>
            <a:endParaRPr lang="en-US" b="1" dirty="0">
              <a:solidFill>
                <a:srgbClr val="054961"/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  <a:p>
            <a:pPr lvl="1" indent="-468000">
              <a:spcBef>
                <a:spcPts val="200"/>
              </a:spcBef>
              <a:buClr>
                <a:srgbClr val="023F56"/>
              </a:buClr>
              <a:buSzPct val="125000"/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2006 г. – </a:t>
            </a:r>
            <a:r>
              <a:rPr lang="ru-RU" b="1" dirty="0" err="1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социальняа</a:t>
            </a: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 сеть «</a:t>
            </a:r>
            <a:r>
              <a:rPr lang="ru-RU" b="1" dirty="0" err="1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Вконтакте</a:t>
            </a: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»</a:t>
            </a:r>
            <a:endParaRPr lang="en-US" b="1" dirty="0">
              <a:solidFill>
                <a:srgbClr val="054961"/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  <a:p>
            <a:pPr lvl="1" indent="-468000">
              <a:spcBef>
                <a:spcPts val="200"/>
              </a:spcBef>
              <a:buClr>
                <a:srgbClr val="023F56"/>
              </a:buClr>
              <a:buSzPct val="125000"/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2010 г. – домен .РФ</a:t>
            </a:r>
          </a:p>
          <a:p>
            <a:endParaRPr lang="ru-RU" dirty="0"/>
          </a:p>
        </p:txBody>
      </p:sp>
      <p:sp>
        <p:nvSpPr>
          <p:cNvPr id="8" name="Прямоугольник с двумя усеченными противолежащими углами 7"/>
          <p:cNvSpPr/>
          <p:nvPr/>
        </p:nvSpPr>
        <p:spPr>
          <a:xfrm>
            <a:off x="4411697" y="3446312"/>
            <a:ext cx="4626642" cy="1450808"/>
          </a:xfrm>
          <a:prstGeom prst="snip2DiagRect">
            <a:avLst>
              <a:gd name="adj1" fmla="val 33388"/>
              <a:gd name="adj2" fmla="val 0"/>
            </a:avLst>
          </a:prstGeom>
          <a:solidFill>
            <a:schemeClr val="bg1">
              <a:lumMod val="95000"/>
              <a:alpha val="50000"/>
            </a:schemeClr>
          </a:solidFill>
          <a:ln w="19050">
            <a:solidFill>
              <a:srgbClr val="1370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Tx/>
              <a:buChar char="-"/>
            </a:pPr>
            <a:r>
              <a:rPr lang="ru-RU" b="1" dirty="0" smtClean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Здоровое питание</a:t>
            </a:r>
          </a:p>
          <a:p>
            <a:pPr marL="342900" indent="-342900">
              <a:buFontTx/>
              <a:buChar char="-"/>
            </a:pPr>
            <a:r>
              <a:rPr lang="ru-RU" b="1" dirty="0" smtClean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Модные виды спорта</a:t>
            </a:r>
          </a:p>
          <a:p>
            <a:pPr marL="342900" indent="-342900">
              <a:buFontTx/>
              <a:buChar char="-"/>
            </a:pPr>
            <a:r>
              <a:rPr lang="ru-RU" b="1" dirty="0" smtClean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Мобильные телефоны и интернет</a:t>
            </a:r>
          </a:p>
        </p:txBody>
      </p:sp>
    </p:spTree>
    <p:extLst>
      <p:ext uri="{BB962C8B-B14F-4D97-AF65-F5344CB8AC3E}">
        <p14:creationId xmlns:p14="http://schemas.microsoft.com/office/powerpoint/2010/main" val="7234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45524"/>
            <a:ext cx="50738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ЦИФРОВОЕ ПОКОЛЕНИЕ: </a:t>
            </a:r>
            <a:r>
              <a:rPr lang="ru-RU" sz="2000" b="1" cap="all" dirty="0" smtClean="0">
                <a:solidFill>
                  <a:srgbClr val="054961"/>
                </a:solidFill>
                <a:latin typeface="Trebuchet MS" panose="020B0603020202020204" pitchFamily="34" charset="0"/>
              </a:rPr>
              <a:t>Поколение </a:t>
            </a:r>
            <a:r>
              <a:rPr lang="en-US" sz="2000" b="1" cap="all" dirty="0">
                <a:solidFill>
                  <a:srgbClr val="054961"/>
                </a:solidFill>
                <a:latin typeface="Trebuchet MS" panose="020B0603020202020204" pitchFamily="34" charset="0"/>
              </a:rPr>
              <a:t>Z</a:t>
            </a:r>
            <a:endParaRPr lang="ru-RU" sz="2000" b="1" cap="all" dirty="0">
              <a:solidFill>
                <a:srgbClr val="054961"/>
              </a:solidFill>
              <a:latin typeface="Trebuchet MS" panose="020B06030202020202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1AA0E07A-2BDD-44DC-A237-451AEFFBE931}"/>
              </a:ext>
            </a:extLst>
          </p:cNvPr>
          <p:cNvSpPr/>
          <p:nvPr/>
        </p:nvSpPr>
        <p:spPr>
          <a:xfrm>
            <a:off x="193040" y="801431"/>
            <a:ext cx="5166959" cy="2826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00"/>
              </a:spcBef>
              <a:buClr>
                <a:srgbClr val="023F56"/>
              </a:buClr>
              <a:buSzPct val="125000"/>
            </a:pPr>
            <a:r>
              <a:rPr lang="ru-RU" sz="2000" b="1" dirty="0" smtClean="0">
                <a:solidFill>
                  <a:srgbClr val="1B996C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«РОЖДЁННЫЕ ЦИФРОВОЙ РЕВОЛЮЦИЕЙ»</a:t>
            </a:r>
          </a:p>
          <a:p>
            <a:pPr lvl="1" indent="-468000">
              <a:spcBef>
                <a:spcPts val="200"/>
              </a:spcBef>
              <a:buClr>
                <a:srgbClr val="023F56"/>
              </a:buClr>
              <a:buSzPct val="125000"/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Год </a:t>
            </a: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рождения: с </a:t>
            </a:r>
            <a:r>
              <a:rPr lang="ru-RU" b="1" dirty="0" smtClean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2000 </a:t>
            </a: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года</a:t>
            </a:r>
          </a:p>
          <a:p>
            <a:pPr lvl="1" indent="-468000">
              <a:spcBef>
                <a:spcPts val="200"/>
              </a:spcBef>
              <a:buClr>
                <a:srgbClr val="023F56"/>
              </a:buClr>
              <a:buSzPct val="125000"/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Возраст: до </a:t>
            </a:r>
            <a:r>
              <a:rPr lang="ru-RU" b="1" dirty="0" smtClean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18 </a:t>
            </a: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лет</a:t>
            </a:r>
          </a:p>
          <a:p>
            <a:pPr lvl="1" indent="-468000">
              <a:spcBef>
                <a:spcPts val="200"/>
              </a:spcBef>
              <a:buClr>
                <a:srgbClr val="023F56"/>
              </a:buClr>
              <a:buSzPct val="125000"/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Количество:</a:t>
            </a:r>
          </a:p>
          <a:p>
            <a:pPr lvl="2" indent="-468000">
              <a:spcBef>
                <a:spcPts val="200"/>
              </a:spcBef>
              <a:buClr>
                <a:srgbClr val="023F56"/>
              </a:buClr>
              <a:buSzPct val="125000"/>
              <a:buFont typeface="Wingdings" panose="05000000000000000000" pitchFamily="2" charset="2"/>
              <a:buChar char="§"/>
            </a:pP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 24392 </a:t>
            </a:r>
            <a:r>
              <a:rPr lang="ru-RU" b="1" dirty="0" err="1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тыс.чел</a:t>
            </a: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.,</a:t>
            </a:r>
          </a:p>
          <a:p>
            <a:pPr lvl="2" indent="-468000">
              <a:spcBef>
                <a:spcPts val="200"/>
              </a:spcBef>
              <a:buClr>
                <a:srgbClr val="023F56"/>
              </a:buClr>
              <a:buSzPct val="125000"/>
              <a:buFont typeface="Wingdings" panose="05000000000000000000" pitchFamily="2" charset="2"/>
              <a:buChar char="§"/>
            </a:pP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 16.7% от общего населения РФ</a:t>
            </a:r>
          </a:p>
          <a:p>
            <a:pPr lvl="2" indent="-468000">
              <a:spcBef>
                <a:spcPts val="200"/>
              </a:spcBef>
              <a:buClr>
                <a:srgbClr val="023F56"/>
              </a:buClr>
              <a:buSzPct val="125000"/>
              <a:buFont typeface="Wingdings" panose="05000000000000000000" pitchFamily="2" charset="2"/>
              <a:buChar char="§"/>
            </a:pP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 учащиеся </a:t>
            </a:r>
            <a:r>
              <a:rPr lang="ru-RU" b="1" dirty="0" smtClean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1-10 </a:t>
            </a: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классы</a:t>
            </a:r>
            <a:endParaRPr lang="en-US" b="1" dirty="0">
              <a:solidFill>
                <a:srgbClr val="054961"/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  <a:p>
            <a:pPr marL="0" lvl="1">
              <a:spcBef>
                <a:spcPts val="200"/>
              </a:spcBef>
              <a:buClr>
                <a:srgbClr val="023F56"/>
              </a:buClr>
              <a:buSzPct val="125000"/>
            </a:pPr>
            <a:endParaRPr lang="ru-RU" b="1" dirty="0">
              <a:solidFill>
                <a:srgbClr val="054961"/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0" y="423477"/>
            <a:ext cx="7356764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0" y="3362189"/>
            <a:ext cx="5042845" cy="2836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"/>
              </a:spcBef>
              <a:buClr>
                <a:srgbClr val="023F56"/>
              </a:buClr>
              <a:buSzPct val="125000"/>
            </a:pPr>
            <a:r>
              <a:rPr lang="ru-RU" sz="2000" b="1" dirty="0" smtClean="0">
                <a:solidFill>
                  <a:srgbClr val="1B996C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ЦИФРОВЫЕ ТЕХНОЛОГИИ </a:t>
            </a:r>
            <a:r>
              <a:rPr lang="en-US" sz="2000" b="1" dirty="0" smtClean="0">
                <a:solidFill>
                  <a:srgbClr val="1B996C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/>
            </a:r>
            <a:br>
              <a:rPr lang="en-US" sz="2000" b="1" dirty="0" smtClean="0">
                <a:solidFill>
                  <a:srgbClr val="1B996C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1B996C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ПРИХОДЯТ В</a:t>
            </a:r>
            <a:r>
              <a:rPr lang="en-US" sz="2000" b="1" dirty="0" smtClean="0">
                <a:solidFill>
                  <a:srgbClr val="1B996C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1B996C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ОБРАЗОВАНИЕ</a:t>
            </a:r>
          </a:p>
          <a:p>
            <a:pPr lvl="1" indent="-468000">
              <a:spcBef>
                <a:spcPts val="200"/>
              </a:spcBef>
              <a:buClr>
                <a:srgbClr val="023F56"/>
              </a:buClr>
              <a:buSzPct val="125000"/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2007 </a:t>
            </a: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г. – запущен в производство </a:t>
            </a:r>
            <a:r>
              <a:rPr lang="ru-RU" b="1" dirty="0" err="1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iPhone</a:t>
            </a:r>
            <a:endParaRPr lang="ru-RU" b="1" dirty="0">
              <a:solidFill>
                <a:srgbClr val="054961"/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  <a:p>
            <a:pPr lvl="1" indent="-468000">
              <a:spcBef>
                <a:spcPts val="200"/>
              </a:spcBef>
              <a:buClr>
                <a:srgbClr val="023F56"/>
              </a:buClr>
              <a:buSzPct val="125000"/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2010 </a:t>
            </a: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г. – запущен в производство </a:t>
            </a:r>
            <a:r>
              <a:rPr lang="ru-RU" b="1" dirty="0" err="1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iPad</a:t>
            </a:r>
            <a:endParaRPr lang="ru-RU" b="1" dirty="0">
              <a:solidFill>
                <a:srgbClr val="054961"/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  <a:p>
            <a:pPr lvl="1" indent="-468000">
              <a:spcBef>
                <a:spcPts val="200"/>
              </a:spcBef>
              <a:buClr>
                <a:srgbClr val="023F56"/>
              </a:buClr>
              <a:buSzPct val="125000"/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2010 г. – утверждён ФГОС ООО </a:t>
            </a:r>
          </a:p>
          <a:p>
            <a:pPr>
              <a:spcBef>
                <a:spcPts val="200"/>
              </a:spcBef>
              <a:buClr>
                <a:srgbClr val="023F56"/>
              </a:buClr>
              <a:buSzPct val="125000"/>
            </a:pPr>
            <a:endParaRPr lang="ru-RU" sz="2000" b="1" dirty="0">
              <a:solidFill>
                <a:srgbClr val="054961"/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  <a:p>
            <a:pPr indent="-468000">
              <a:spcBef>
                <a:spcPts val="200"/>
              </a:spcBef>
              <a:buClr>
                <a:srgbClr val="023F56"/>
              </a:buClr>
              <a:buSzPct val="125000"/>
              <a:buBlip>
                <a:blip r:embed="rId2"/>
              </a:buBlip>
            </a:pPr>
            <a:endParaRPr lang="ru-RU" sz="2000" b="1" dirty="0">
              <a:solidFill>
                <a:srgbClr val="054961"/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3488" y="628514"/>
            <a:ext cx="4100512" cy="2733675"/>
          </a:xfrm>
          <a:prstGeom prst="snip2DiagRect">
            <a:avLst>
              <a:gd name="adj1" fmla="val 12191"/>
              <a:gd name="adj2" fmla="val 0"/>
            </a:avLst>
          </a:prstGeom>
          <a:solidFill>
            <a:srgbClr val="FFFFFF">
              <a:shade val="85000"/>
            </a:srgbClr>
          </a:solidFill>
          <a:ln w="19050" cap="sq">
            <a:solidFill>
              <a:srgbClr val="004D69"/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sp>
        <p:nvSpPr>
          <p:cNvPr id="8" name="Прямоугольник с двумя усеченными противолежащими углами 7"/>
          <p:cNvSpPr/>
          <p:nvPr/>
        </p:nvSpPr>
        <p:spPr>
          <a:xfrm>
            <a:off x="4973653" y="3508572"/>
            <a:ext cx="4230168" cy="1521928"/>
          </a:xfrm>
          <a:prstGeom prst="snip2DiagRect">
            <a:avLst>
              <a:gd name="adj1" fmla="val 33388"/>
              <a:gd name="adj2" fmla="val 0"/>
            </a:avLst>
          </a:prstGeom>
          <a:solidFill>
            <a:schemeClr val="bg1">
              <a:lumMod val="95000"/>
              <a:alpha val="50000"/>
            </a:schemeClr>
          </a:solidFill>
          <a:ln w="19050">
            <a:solidFill>
              <a:srgbClr val="1370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    -Самое </a:t>
            </a:r>
            <a:r>
              <a:rPr lang="ru-RU" b="1" dirty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терпимое и спокойное </a:t>
            </a:r>
            <a:r>
              <a:rPr lang="ru-RU" b="1" dirty="0" smtClean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поколение</a:t>
            </a:r>
          </a:p>
          <a:p>
            <a:pPr marL="342900" indent="-342900">
              <a:buFontTx/>
              <a:buChar char="-"/>
            </a:pPr>
            <a:r>
              <a:rPr lang="ru-RU" b="1" dirty="0" smtClean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Имеет иммунитет к рекламе </a:t>
            </a:r>
            <a:endParaRPr lang="ru-RU" b="1" dirty="0">
              <a:ln w="1905"/>
              <a:solidFill>
                <a:srgbClr val="1B996C"/>
              </a:solidFill>
              <a:latin typeface="Trebuchet MS" panose="020B0603020202020204" pitchFamily="34" charset="0"/>
              <a:cs typeface="Times New Roman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b="1" dirty="0" smtClean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Быстро воспринимает информацию</a:t>
            </a:r>
          </a:p>
        </p:txBody>
      </p:sp>
      <p:sp>
        <p:nvSpPr>
          <p:cNvPr id="9" name="Прямоугольник с двумя усеченными противолежащими углами 8"/>
          <p:cNvSpPr/>
          <p:nvPr/>
        </p:nvSpPr>
        <p:spPr>
          <a:xfrm>
            <a:off x="452928" y="5415913"/>
            <a:ext cx="8432588" cy="1367132"/>
          </a:xfrm>
          <a:prstGeom prst="snip2DiagRect">
            <a:avLst>
              <a:gd name="adj1" fmla="val 33388"/>
              <a:gd name="adj2" fmla="val 0"/>
            </a:avLst>
          </a:prstGeom>
          <a:solidFill>
            <a:schemeClr val="bg1">
              <a:lumMod val="95000"/>
              <a:alpha val="50000"/>
            </a:schemeClr>
          </a:solidFill>
          <a:ln w="19050">
            <a:solidFill>
              <a:srgbClr val="1370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err="1" smtClean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Центениалы</a:t>
            </a:r>
            <a:r>
              <a:rPr lang="ru-RU" b="1" dirty="0" smtClean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 </a:t>
            </a:r>
            <a:r>
              <a:rPr lang="ru-RU" b="1" dirty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не любят долго концентрироваться. Поэтому поколение Z предпочитает смотреть, а не читать. Им нужно уловить максимум информации в короткий срок.</a:t>
            </a:r>
            <a:endParaRPr lang="ru-RU" b="1" dirty="0" smtClean="0">
              <a:ln w="1905"/>
              <a:solidFill>
                <a:srgbClr val="1B996C"/>
              </a:solidFill>
              <a:latin typeface="Trebuchet MS" panose="020B0603020202020204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4814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с двумя усеченными противолежащими углами 5"/>
          <p:cNvSpPr/>
          <p:nvPr/>
        </p:nvSpPr>
        <p:spPr>
          <a:xfrm>
            <a:off x="495655" y="4791222"/>
            <a:ext cx="8511611" cy="1785444"/>
          </a:xfrm>
          <a:prstGeom prst="snip2DiagRect">
            <a:avLst>
              <a:gd name="adj1" fmla="val 33388"/>
              <a:gd name="adj2" fmla="val 0"/>
            </a:avLst>
          </a:prstGeom>
          <a:solidFill>
            <a:schemeClr val="bg1">
              <a:alpha val="50000"/>
            </a:schemeClr>
          </a:solidFill>
          <a:ln w="19050">
            <a:solidFill>
              <a:srgbClr val="1370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b="1" dirty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Они привыкли думать глобально, потому что мгновенно получают информацию со всего света</a:t>
            </a:r>
            <a:r>
              <a:rPr lang="ru-RU" sz="1600" b="1" dirty="0" smtClean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600" b="1" dirty="0" smtClean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 </a:t>
            </a:r>
            <a:r>
              <a:rPr lang="ru-RU" sz="1600" b="1" dirty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Они хотят делать открытия, любят исследования и разработку</a:t>
            </a:r>
            <a:r>
              <a:rPr lang="ru-RU" sz="1600" b="1" dirty="0" smtClean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600" b="1" dirty="0" smtClean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 </a:t>
            </a:r>
            <a:r>
              <a:rPr lang="ru-RU" sz="1600" b="1" dirty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Они, как никто, ценят безопасность и личное пространство. У</a:t>
            </a:r>
            <a:r>
              <a:rPr lang="ru-RU" sz="1600" b="1" dirty="0" smtClean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 </a:t>
            </a:r>
            <a:r>
              <a:rPr lang="ru-RU" sz="1600" b="1" dirty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них закрытые странички, безопасные мессенджеры и в целом повышенное стремление отгородиться от лишних глаз в интернет-среде.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-1877" y="3"/>
            <a:ext cx="8167948" cy="405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ДВА ДОМА СОВРЕМЕННОГО РЕБЕНКА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374324"/>
            <a:ext cx="7356764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Группа 6"/>
          <p:cNvGrpSpPr/>
          <p:nvPr/>
        </p:nvGrpSpPr>
        <p:grpSpPr>
          <a:xfrm>
            <a:off x="885429" y="944489"/>
            <a:ext cx="5120362" cy="461665"/>
            <a:chOff x="1035782" y="3357537"/>
            <a:chExt cx="5120362" cy="461665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>
              <a:off x="1055139" y="3357537"/>
              <a:ext cx="0" cy="461665"/>
            </a:xfrm>
            <a:prstGeom prst="line">
              <a:avLst/>
            </a:prstGeom>
            <a:ln w="38100">
              <a:solidFill>
                <a:srgbClr val="0549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Прямоугольник 8"/>
            <p:cNvSpPr/>
            <p:nvPr/>
          </p:nvSpPr>
          <p:spPr>
            <a:xfrm>
              <a:off x="1035782" y="3357537"/>
              <a:ext cx="512036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023F56"/>
                </a:buClr>
                <a:buSzPct val="80000"/>
              </a:pPr>
              <a:r>
                <a:rPr lang="ru-RU" sz="2400" b="1" dirty="0">
                  <a:solidFill>
                    <a:srgbClr val="023F56"/>
                  </a:solidFill>
                  <a:latin typeface="Trebuchet MS" panose="020B0603020202020204" pitchFamily="34" charset="0"/>
                </a:rPr>
                <a:t>Реальный дом</a:t>
              </a:r>
              <a:endParaRPr lang="ru-RU" sz="1200" b="1" dirty="0">
                <a:solidFill>
                  <a:srgbClr val="023F56"/>
                </a:solidFill>
                <a:latin typeface="Trebuchet MS" panose="020B0603020202020204" pitchFamily="34" charset="0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5020850" y="944489"/>
            <a:ext cx="5120362" cy="461665"/>
            <a:chOff x="1035782" y="3357537"/>
            <a:chExt cx="5120362" cy="461665"/>
          </a:xfrm>
        </p:grpSpPr>
        <p:cxnSp>
          <p:nvCxnSpPr>
            <p:cNvPr id="12" name="Прямая соединительная линия 11"/>
            <p:cNvCxnSpPr/>
            <p:nvPr/>
          </p:nvCxnSpPr>
          <p:spPr>
            <a:xfrm>
              <a:off x="1055139" y="3357537"/>
              <a:ext cx="0" cy="461665"/>
            </a:xfrm>
            <a:prstGeom prst="line">
              <a:avLst/>
            </a:prstGeom>
            <a:ln w="38100">
              <a:solidFill>
                <a:srgbClr val="0549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Прямоугольник 12"/>
            <p:cNvSpPr/>
            <p:nvPr/>
          </p:nvSpPr>
          <p:spPr>
            <a:xfrm>
              <a:off x="1035782" y="3357537"/>
              <a:ext cx="512036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023F56"/>
                </a:buClr>
                <a:buSzPct val="80000"/>
              </a:pPr>
              <a:r>
                <a:rPr lang="ru-RU" sz="2400" b="1" dirty="0">
                  <a:solidFill>
                    <a:srgbClr val="023F56"/>
                  </a:solidFill>
                  <a:latin typeface="Trebuchet MS" panose="020B0603020202020204" pitchFamily="34" charset="0"/>
                </a:rPr>
                <a:t>Цифровой дом</a:t>
              </a:r>
              <a:endParaRPr lang="ru-RU" sz="1200" b="1" dirty="0">
                <a:solidFill>
                  <a:srgbClr val="023F56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101" y="1946688"/>
            <a:ext cx="3456808" cy="2304538"/>
          </a:xfrm>
          <a:prstGeom prst="snip2DiagRect">
            <a:avLst>
              <a:gd name="adj1" fmla="val 12191"/>
              <a:gd name="adj2" fmla="val 0"/>
            </a:avLst>
          </a:prstGeom>
          <a:solidFill>
            <a:srgbClr val="FFFFFF">
              <a:shade val="85000"/>
            </a:srgbClr>
          </a:solidFill>
          <a:ln w="19050" cap="sq">
            <a:solidFill>
              <a:srgbClr val="004D69"/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672" y="1946688"/>
            <a:ext cx="3456002" cy="2304000"/>
          </a:xfrm>
          <a:prstGeom prst="snip2DiagRect">
            <a:avLst>
              <a:gd name="adj1" fmla="val 12191"/>
              <a:gd name="adj2" fmla="val 0"/>
            </a:avLst>
          </a:prstGeom>
          <a:solidFill>
            <a:srgbClr val="FFFFFF">
              <a:shade val="85000"/>
            </a:srgbClr>
          </a:solidFill>
          <a:ln w="19050" cap="sq">
            <a:solidFill>
              <a:srgbClr val="004D69"/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85312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Объект 2"/>
          <p:cNvSpPr txBox="1">
            <a:spLocks/>
          </p:cNvSpPr>
          <p:nvPr/>
        </p:nvSpPr>
        <p:spPr>
          <a:xfrm>
            <a:off x="744279" y="1800722"/>
            <a:ext cx="7804298" cy="3431709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-360000">
              <a:spcAft>
                <a:spcPts val="1200"/>
              </a:spcAft>
              <a:buClr>
                <a:srgbClr val="023F56"/>
              </a:buClr>
              <a:buSzPct val="80000"/>
              <a:buBlip>
                <a:blip r:embed="rId2"/>
              </a:buBlip>
            </a:pPr>
            <a:r>
              <a:rPr lang="ru-RU" sz="2000" b="1" dirty="0">
                <a:solidFill>
                  <a:srgbClr val="004D69"/>
                </a:solidFill>
                <a:latin typeface="Trebuchet MS" panose="020B0603020202020204" pitchFamily="34" charset="0"/>
              </a:rPr>
              <a:t> Они не могут концентрироваться более 15 минут</a:t>
            </a:r>
            <a:br>
              <a:rPr lang="ru-RU" sz="2000" b="1" dirty="0">
                <a:solidFill>
                  <a:srgbClr val="004D69"/>
                </a:solidFill>
                <a:latin typeface="Trebuchet MS" panose="020B0603020202020204" pitchFamily="34" charset="0"/>
              </a:rPr>
            </a:br>
            <a:r>
              <a:rPr lang="ru-RU" sz="2000" b="1" dirty="0">
                <a:solidFill>
                  <a:srgbClr val="004D69"/>
                </a:solidFill>
                <a:latin typeface="Trebuchet MS" panose="020B0603020202020204" pitchFamily="34" charset="0"/>
              </a:rPr>
              <a:t> на одной сложной задаче</a:t>
            </a:r>
          </a:p>
          <a:p>
            <a:pPr marL="0" indent="-360000">
              <a:spcAft>
                <a:spcPts val="1200"/>
              </a:spcAft>
              <a:buClr>
                <a:srgbClr val="023F56"/>
              </a:buClr>
              <a:buSzPct val="80000"/>
              <a:buBlip>
                <a:blip r:embed="rId2"/>
              </a:buBlip>
            </a:pPr>
            <a:r>
              <a:rPr lang="ru-RU" sz="2000" b="1" dirty="0">
                <a:solidFill>
                  <a:srgbClr val="004D69"/>
                </a:solidFill>
                <a:latin typeface="Trebuchet MS" panose="020B0603020202020204" pitchFamily="34" charset="0"/>
              </a:rPr>
              <a:t>Они на порядок быстрее (предыдущего набора школы 2000-2001 г.р.) разбираются с новыми типами задач</a:t>
            </a:r>
          </a:p>
          <a:p>
            <a:pPr marL="0" indent="-360000">
              <a:spcAft>
                <a:spcPts val="1200"/>
              </a:spcAft>
              <a:buClr>
                <a:srgbClr val="023F56"/>
              </a:buClr>
              <a:buSzPct val="80000"/>
              <a:buBlip>
                <a:blip r:embed="rId2"/>
              </a:buBlip>
            </a:pPr>
            <a:r>
              <a:rPr lang="ru-RU" sz="2000" b="1" dirty="0">
                <a:solidFill>
                  <a:srgbClr val="004D69"/>
                </a:solidFill>
                <a:latin typeface="Trebuchet MS" panose="020B0603020202020204" pitchFamily="34" charset="0"/>
              </a:rPr>
              <a:t>Они быстро прогрессируют (за первый учебный год, успевают пройти программу 1-2 и частично 3 класса)</a:t>
            </a:r>
          </a:p>
          <a:p>
            <a:pPr marL="0" indent="-360000">
              <a:spcAft>
                <a:spcPts val="1200"/>
              </a:spcAft>
              <a:buClr>
                <a:srgbClr val="023F56"/>
              </a:buClr>
              <a:buSzPct val="80000"/>
              <a:buBlip>
                <a:blip r:embed="rId2"/>
              </a:buBlip>
            </a:pPr>
            <a:r>
              <a:rPr lang="ru-RU" sz="2000" b="1" dirty="0">
                <a:solidFill>
                  <a:srgbClr val="004D69"/>
                </a:solidFill>
                <a:latin typeface="Trebuchet MS" panose="020B0603020202020204" pitchFamily="34" charset="0"/>
              </a:rPr>
              <a:t>Они на 20% лучше проходят междисциплинарные тесты (все вопросы перемешаны и некоторые требуют знания</a:t>
            </a:r>
            <a:br>
              <a:rPr lang="ru-RU" sz="2000" b="1" dirty="0">
                <a:solidFill>
                  <a:srgbClr val="004D69"/>
                </a:solidFill>
                <a:latin typeface="Trebuchet MS" panose="020B0603020202020204" pitchFamily="34" charset="0"/>
              </a:rPr>
            </a:br>
            <a:r>
              <a:rPr lang="ru-RU" sz="2000" b="1" dirty="0">
                <a:solidFill>
                  <a:srgbClr val="004D69"/>
                </a:solidFill>
                <a:latin typeface="Trebuchet MS" panose="020B0603020202020204" pitchFamily="34" charset="0"/>
              </a:rPr>
              <a:t> в нескольких областях одновременно)</a:t>
            </a:r>
          </a:p>
        </p:txBody>
      </p:sp>
      <p:sp>
        <p:nvSpPr>
          <p:cNvPr id="6" name="Прямоугольник с двумя усеченными противолежащими углами 5"/>
          <p:cNvSpPr/>
          <p:nvPr/>
        </p:nvSpPr>
        <p:spPr>
          <a:xfrm>
            <a:off x="244549" y="425302"/>
            <a:ext cx="7549116" cy="948477"/>
          </a:xfrm>
          <a:prstGeom prst="snip2DiagRect">
            <a:avLst>
              <a:gd name="adj1" fmla="val 33388"/>
              <a:gd name="adj2" fmla="val 0"/>
            </a:avLst>
          </a:prstGeom>
          <a:solidFill>
            <a:schemeClr val="bg1">
              <a:alpha val="50000"/>
            </a:schemeClr>
          </a:solidFill>
          <a:ln w="19050">
            <a:solidFill>
              <a:srgbClr val="1370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900" b="1" dirty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Дети «рожденные» с сенсорными гаджетами, требуют полного изменения образовательных программ</a:t>
            </a:r>
          </a:p>
        </p:txBody>
      </p:sp>
    </p:spTree>
    <p:extLst>
      <p:ext uri="{BB962C8B-B14F-4D97-AF65-F5344CB8AC3E}">
        <p14:creationId xmlns:p14="http://schemas.microsoft.com/office/powerpoint/2010/main" val="281851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375640" y="1030692"/>
            <a:ext cx="6067687" cy="1200329"/>
            <a:chOff x="1051861" y="3678939"/>
            <a:chExt cx="6067687" cy="1200329"/>
          </a:xfrm>
        </p:grpSpPr>
        <p:cxnSp>
          <p:nvCxnSpPr>
            <p:cNvPr id="7" name="Прямая соединительная линия 6"/>
            <p:cNvCxnSpPr/>
            <p:nvPr/>
          </p:nvCxnSpPr>
          <p:spPr>
            <a:xfrm>
              <a:off x="1061457" y="3781433"/>
              <a:ext cx="0" cy="1003225"/>
            </a:xfrm>
            <a:prstGeom prst="line">
              <a:avLst/>
            </a:prstGeom>
            <a:ln w="28575">
              <a:solidFill>
                <a:srgbClr val="0549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Прямоугольник 7"/>
            <p:cNvSpPr/>
            <p:nvPr/>
          </p:nvSpPr>
          <p:spPr>
            <a:xfrm>
              <a:off x="1051861" y="3678939"/>
              <a:ext cx="6067687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023F56"/>
                </a:buClr>
                <a:buSzPct val="80000"/>
              </a:pPr>
              <a:r>
                <a:rPr lang="ru-RU" sz="40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90</a:t>
              </a:r>
              <a:r>
                <a:rPr lang="ru-RU" sz="32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%</a:t>
              </a:r>
            </a:p>
            <a:p>
              <a:pPr>
                <a:buClr>
                  <a:srgbClr val="023F56"/>
                </a:buClr>
                <a:buSzPct val="80000"/>
              </a:pPr>
              <a:r>
                <a:rPr lang="ru-RU" sz="16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Информации в мире</a:t>
              </a:r>
            </a:p>
            <a:p>
              <a:pPr>
                <a:buClr>
                  <a:srgbClr val="023F56"/>
                </a:buClr>
                <a:buSzPct val="80000"/>
              </a:pPr>
              <a:r>
                <a:rPr lang="ru-RU" sz="16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появились за последние 2 года</a:t>
              </a:r>
            </a:p>
          </p:txBody>
        </p:sp>
      </p:grpSp>
      <p:sp>
        <p:nvSpPr>
          <p:cNvPr id="10" name="Прямоугольник 9"/>
          <p:cNvSpPr/>
          <p:nvPr/>
        </p:nvSpPr>
        <p:spPr>
          <a:xfrm>
            <a:off x="-1877" y="3"/>
            <a:ext cx="81679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МЫ ЖИВЁМ В МИРЕ: НЕСТАБИЛЬНОМ, НЕОПРЕДЕЛЁННОМ,</a:t>
            </a: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СЛОЖНОМ И НЕОДНОЗНАЧНОМ</a:t>
            </a:r>
          </a:p>
        </p:txBody>
      </p:sp>
      <p:grpSp>
        <p:nvGrpSpPr>
          <p:cNvPr id="15" name="Группа 14"/>
          <p:cNvGrpSpPr/>
          <p:nvPr/>
        </p:nvGrpSpPr>
        <p:grpSpPr>
          <a:xfrm>
            <a:off x="4262447" y="2632909"/>
            <a:ext cx="6067687" cy="1200329"/>
            <a:chOff x="1061457" y="3633126"/>
            <a:chExt cx="6067687" cy="1200329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>
              <a:off x="1061457" y="3738901"/>
              <a:ext cx="0" cy="1020321"/>
            </a:xfrm>
            <a:prstGeom prst="line">
              <a:avLst/>
            </a:prstGeom>
            <a:ln w="28575">
              <a:solidFill>
                <a:srgbClr val="0549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Прямоугольник 16"/>
            <p:cNvSpPr/>
            <p:nvPr/>
          </p:nvSpPr>
          <p:spPr>
            <a:xfrm>
              <a:off x="1061457" y="3633126"/>
              <a:ext cx="6067687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023F56"/>
                </a:buClr>
                <a:buSzPct val="80000"/>
              </a:pPr>
              <a:r>
                <a:rPr lang="ru-RU" sz="40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104</a:t>
              </a:r>
              <a:r>
                <a:rPr lang="ru-RU" sz="32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 года</a:t>
              </a:r>
            </a:p>
            <a:p>
              <a:pPr>
                <a:buClr>
                  <a:srgbClr val="023F56"/>
                </a:buClr>
                <a:buSzPct val="80000"/>
              </a:pPr>
              <a:r>
                <a:rPr lang="ru-RU" sz="16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Ожидаемая средняя продолжительность</a:t>
              </a:r>
            </a:p>
            <a:p>
              <a:pPr>
                <a:buClr>
                  <a:srgbClr val="023F56"/>
                </a:buClr>
                <a:buSzPct val="80000"/>
              </a:pPr>
              <a:r>
                <a:rPr lang="ru-RU" sz="16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жизни детей, родившихся в этом десятилетии</a:t>
              </a: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385236" y="2632909"/>
            <a:ext cx="6067687" cy="1200329"/>
            <a:chOff x="1051861" y="3678939"/>
            <a:chExt cx="6067687" cy="1200329"/>
          </a:xfrm>
        </p:grpSpPr>
        <p:cxnSp>
          <p:nvCxnSpPr>
            <p:cNvPr id="20" name="Прямая соединительная линия 19"/>
            <p:cNvCxnSpPr/>
            <p:nvPr/>
          </p:nvCxnSpPr>
          <p:spPr>
            <a:xfrm>
              <a:off x="1061457" y="3781433"/>
              <a:ext cx="0" cy="1017687"/>
            </a:xfrm>
            <a:prstGeom prst="line">
              <a:avLst/>
            </a:prstGeom>
            <a:ln w="28575">
              <a:solidFill>
                <a:srgbClr val="0549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Прямоугольник 20"/>
            <p:cNvSpPr/>
            <p:nvPr/>
          </p:nvSpPr>
          <p:spPr>
            <a:xfrm>
              <a:off x="1051861" y="3678939"/>
              <a:ext cx="6067687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023F56"/>
                </a:buClr>
                <a:buSzPct val="80000"/>
              </a:pPr>
              <a:r>
                <a:rPr lang="ru-RU" sz="40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В 1*10</a:t>
              </a:r>
              <a:r>
                <a:rPr lang="ru-RU" sz="4000" b="1" baseline="30000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9</a:t>
              </a:r>
              <a:r>
                <a:rPr lang="ru-RU" sz="40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 </a:t>
              </a:r>
              <a:r>
                <a:rPr lang="ru-RU" sz="32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раз</a:t>
              </a:r>
            </a:p>
            <a:p>
              <a:pPr>
                <a:buClr>
                  <a:srgbClr val="023F56"/>
                </a:buClr>
                <a:buSzPct val="80000"/>
              </a:pPr>
              <a:r>
                <a:rPr lang="ru-RU" sz="16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Снизилась стоимость хранения</a:t>
              </a:r>
            </a:p>
            <a:p>
              <a:pPr>
                <a:buClr>
                  <a:srgbClr val="023F56"/>
                </a:buClr>
                <a:buSzPct val="80000"/>
              </a:pPr>
              <a:r>
                <a:rPr lang="ru-RU" sz="16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1 Гб информации с 1980 года</a:t>
              </a: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4262447" y="1026443"/>
            <a:ext cx="6365251" cy="1446550"/>
            <a:chOff x="1051861" y="3678939"/>
            <a:chExt cx="6365251" cy="1446550"/>
          </a:xfrm>
        </p:grpSpPr>
        <p:cxnSp>
          <p:nvCxnSpPr>
            <p:cNvPr id="23" name="Прямая соединительная линия 22"/>
            <p:cNvCxnSpPr/>
            <p:nvPr/>
          </p:nvCxnSpPr>
          <p:spPr>
            <a:xfrm>
              <a:off x="1061457" y="3781433"/>
              <a:ext cx="0" cy="1216381"/>
            </a:xfrm>
            <a:prstGeom prst="line">
              <a:avLst/>
            </a:prstGeom>
            <a:ln w="28575">
              <a:solidFill>
                <a:srgbClr val="0549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Прямоугольник 23"/>
            <p:cNvSpPr/>
            <p:nvPr/>
          </p:nvSpPr>
          <p:spPr>
            <a:xfrm>
              <a:off x="1051861" y="3678939"/>
              <a:ext cx="6365251" cy="1446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023F56"/>
                </a:buClr>
                <a:buSzPct val="80000"/>
              </a:pPr>
              <a:r>
                <a:rPr lang="ru-RU" sz="40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75</a:t>
              </a:r>
              <a:r>
                <a:rPr lang="ru-RU" sz="32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%</a:t>
              </a:r>
            </a:p>
            <a:p>
              <a:pPr>
                <a:buClr>
                  <a:srgbClr val="023F56"/>
                </a:buClr>
                <a:buSzPct val="80000"/>
              </a:pPr>
              <a:r>
                <a:rPr lang="ru-RU" sz="16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Населения планеты имеет доступ </a:t>
              </a:r>
            </a:p>
            <a:p>
              <a:pPr>
                <a:buClr>
                  <a:srgbClr val="023F56"/>
                </a:buClr>
                <a:buSzPct val="80000"/>
              </a:pPr>
              <a:r>
                <a:rPr lang="ru-RU" sz="16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к мобильной связи, но не все из них</a:t>
              </a:r>
            </a:p>
            <a:p>
              <a:pPr>
                <a:buClr>
                  <a:srgbClr val="023F56"/>
                </a:buClr>
                <a:buSzPct val="80000"/>
              </a:pPr>
              <a:r>
                <a:rPr lang="ru-RU" sz="16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 имеют доступ к чистой воде</a:t>
              </a: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923853" y="3987733"/>
            <a:ext cx="7912817" cy="1600438"/>
            <a:chOff x="1051861" y="3678939"/>
            <a:chExt cx="6067687" cy="1600438"/>
          </a:xfrm>
        </p:grpSpPr>
        <p:cxnSp>
          <p:nvCxnSpPr>
            <p:cNvPr id="26" name="Прямая соединительная линия 25"/>
            <p:cNvCxnSpPr/>
            <p:nvPr/>
          </p:nvCxnSpPr>
          <p:spPr>
            <a:xfrm>
              <a:off x="1061457" y="3781433"/>
              <a:ext cx="0" cy="1417438"/>
            </a:xfrm>
            <a:prstGeom prst="line">
              <a:avLst/>
            </a:prstGeom>
            <a:ln w="28575">
              <a:solidFill>
                <a:srgbClr val="0549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Прямоугольник 26"/>
            <p:cNvSpPr/>
            <p:nvPr/>
          </p:nvSpPr>
          <p:spPr>
            <a:xfrm>
              <a:off x="1051861" y="3678939"/>
              <a:ext cx="6067687" cy="16004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023F56"/>
                </a:buClr>
                <a:buSzPct val="80000"/>
              </a:pPr>
              <a:r>
                <a:rPr lang="ru-RU" sz="44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10</a:t>
              </a:r>
              <a:r>
                <a:rPr lang="ru-RU" sz="36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 лет ранее</a:t>
              </a:r>
            </a:p>
            <a:p>
              <a:pPr>
                <a:buClr>
                  <a:srgbClr val="023F56"/>
                </a:buClr>
                <a:buSzPct val="80000"/>
              </a:pPr>
              <a:r>
                <a:rPr lang="ru-RU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Не существовало ряда профессий, которые сегодня </a:t>
              </a:r>
            </a:p>
            <a:p>
              <a:pPr>
                <a:buClr>
                  <a:srgbClr val="023F56"/>
                </a:buClr>
                <a:buSzPct val="80000"/>
              </a:pPr>
              <a:r>
                <a:rPr lang="ru-RU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входят в число самых востребованных и высокооплачиваемых (специалист по BIG DATA, APP-разработчик, оператор </a:t>
              </a:r>
              <a:r>
                <a:rPr lang="ru-RU" b="1" dirty="0" err="1">
                  <a:solidFill>
                    <a:srgbClr val="054961"/>
                  </a:solidFill>
                  <a:latin typeface="Trebuchet MS" panose="020B0603020202020204" pitchFamily="34" charset="0"/>
                </a:rPr>
                <a:t>дрона</a:t>
              </a:r>
              <a:r>
                <a:rPr lang="ru-RU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 и т.д.)</a:t>
              </a:r>
            </a:p>
          </p:txBody>
        </p:sp>
      </p:grpSp>
      <p:cxnSp>
        <p:nvCxnSpPr>
          <p:cNvPr id="28" name="Прямая соединительная линия 27"/>
          <p:cNvCxnSpPr/>
          <p:nvPr/>
        </p:nvCxnSpPr>
        <p:spPr>
          <a:xfrm>
            <a:off x="0" y="374324"/>
            <a:ext cx="7356764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7527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25569677-83AC-4EE3-BE44-1B4DFAC33AFE}"/>
              </a:ext>
            </a:extLst>
          </p:cNvPr>
          <p:cNvSpPr/>
          <p:nvPr/>
        </p:nvSpPr>
        <p:spPr>
          <a:xfrm>
            <a:off x="-1877" y="3"/>
            <a:ext cx="816794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ИНТЕРНЕТЕ Я …ОТВЕТЫ ШКОЛЬНИКОВ</a:t>
            </a: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="" xmlns:a16="http://schemas.microsoft.com/office/drawing/2014/main" id="{167FB1F5-E624-46F7-9C53-45B0B18AD6D9}"/>
              </a:ext>
            </a:extLst>
          </p:cNvPr>
          <p:cNvCxnSpPr/>
          <p:nvPr/>
        </p:nvCxnSpPr>
        <p:spPr>
          <a:xfrm>
            <a:off x="0" y="374324"/>
            <a:ext cx="7356764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Диаграмма 9">
            <a:extLst>
              <a:ext uri="{FF2B5EF4-FFF2-40B4-BE49-F238E27FC236}">
                <a16:creationId xmlns="" xmlns:a16="http://schemas.microsoft.com/office/drawing/2014/main" id="{0A1BE82B-A1E9-4B37-B499-685FA76FB24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66150198"/>
              </p:ext>
            </p:extLst>
          </p:nvPr>
        </p:nvGraphicFramePr>
        <p:xfrm>
          <a:off x="132521" y="1397000"/>
          <a:ext cx="8799444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5969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25569677-83AC-4EE3-BE44-1B4DFAC33AFE}"/>
              </a:ext>
            </a:extLst>
          </p:cNvPr>
          <p:cNvSpPr/>
          <p:nvPr/>
        </p:nvSpPr>
        <p:spPr>
          <a:xfrm>
            <a:off x="-1877" y="3"/>
            <a:ext cx="8167948" cy="405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ГДЕ ГУЛЯЮТ ДЕТИ В ИНТЕРНЕТЕ?</a:t>
            </a:r>
            <a:endParaRPr lang="ru-RU" sz="2000" b="1" dirty="0">
              <a:solidFill>
                <a:srgbClr val="054961"/>
              </a:solidFill>
              <a:latin typeface="Trebuchet MS" panose="020B0603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="" xmlns:a16="http://schemas.microsoft.com/office/drawing/2014/main" id="{167FB1F5-E624-46F7-9C53-45B0B18AD6D9}"/>
              </a:ext>
            </a:extLst>
          </p:cNvPr>
          <p:cNvCxnSpPr/>
          <p:nvPr/>
        </p:nvCxnSpPr>
        <p:spPr>
          <a:xfrm>
            <a:off x="0" y="404804"/>
            <a:ext cx="7356764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Диаграмма 9">
            <a:extLst>
              <a:ext uri="{FF2B5EF4-FFF2-40B4-BE49-F238E27FC236}">
                <a16:creationId xmlns="" xmlns:a16="http://schemas.microsoft.com/office/drawing/2014/main" id="{0A1BE82B-A1E9-4B37-B499-685FA76FB24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73945285"/>
              </p:ext>
            </p:extLst>
          </p:nvPr>
        </p:nvGraphicFramePr>
        <p:xfrm>
          <a:off x="193481" y="1275080"/>
          <a:ext cx="8799444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585489" y="5660005"/>
            <a:ext cx="4580582" cy="226654"/>
          </a:xfrm>
          <a:prstGeom prst="rect">
            <a:avLst/>
          </a:prstGeom>
          <a:noFill/>
        </p:spPr>
        <p:txBody>
          <a:bodyPr wrap="square" lIns="41584" tIns="20791" rIns="41584" bIns="20791" rtlCol="0">
            <a:spAutoFit/>
          </a:bodyPr>
          <a:lstStyle/>
          <a:p>
            <a:pPr marL="92075" indent="-87313"/>
            <a:r>
              <a:rPr lang="ru-RU" sz="600" spc="-2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*Статистика облачного сервиса Kaspersky </a:t>
            </a:r>
            <a:r>
              <a:rPr lang="ru-RU" sz="600" spc="-2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Security</a:t>
            </a:r>
            <a:r>
              <a:rPr lang="ru-RU" sz="600" spc="-2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600" spc="-2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Network</a:t>
            </a:r>
            <a:r>
              <a:rPr lang="ru-RU" sz="600" spc="-2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Посещения различных </a:t>
            </a:r>
            <a:r>
              <a:rPr lang="ru-RU" sz="600" spc="-2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интернет-ресурсов</a:t>
            </a:r>
            <a:r>
              <a:rPr lang="ru-RU" sz="600" spc="-2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при включенном «Родительском контроле» на ПК в России. Усредненный показатель за последние 12 месяцев.</a:t>
            </a:r>
            <a:r>
              <a:rPr lang="en-US" sz="600" spc="-2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ru-RU" sz="600" spc="-2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1599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25569677-83AC-4EE3-BE44-1B4DFAC33AFE}"/>
              </a:ext>
            </a:extLst>
          </p:cNvPr>
          <p:cNvSpPr/>
          <p:nvPr/>
        </p:nvSpPr>
        <p:spPr>
          <a:xfrm>
            <a:off x="-1877" y="3"/>
            <a:ext cx="8167948" cy="405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ГДЕ ГУЛЯЮТ ДЕТИ В ИНТЕРНЕТЕ?</a:t>
            </a:r>
            <a:endParaRPr lang="ru-RU" sz="2000" b="1" dirty="0">
              <a:solidFill>
                <a:srgbClr val="054961"/>
              </a:solidFill>
              <a:latin typeface="Trebuchet MS" panose="020B0603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="" xmlns:a16="http://schemas.microsoft.com/office/drawing/2014/main" id="{167FB1F5-E624-46F7-9C53-45B0B18AD6D9}"/>
              </a:ext>
            </a:extLst>
          </p:cNvPr>
          <p:cNvCxnSpPr/>
          <p:nvPr/>
        </p:nvCxnSpPr>
        <p:spPr>
          <a:xfrm>
            <a:off x="0" y="404804"/>
            <a:ext cx="7356764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Диаграмма 9">
            <a:extLst>
              <a:ext uri="{FF2B5EF4-FFF2-40B4-BE49-F238E27FC236}">
                <a16:creationId xmlns="" xmlns:a16="http://schemas.microsoft.com/office/drawing/2014/main" id="{0A1BE82B-A1E9-4B37-B499-685FA76FB24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77971586"/>
              </p:ext>
            </p:extLst>
          </p:nvPr>
        </p:nvGraphicFramePr>
        <p:xfrm>
          <a:off x="193481" y="1275080"/>
          <a:ext cx="8799444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585489" y="5664200"/>
            <a:ext cx="4580582" cy="226654"/>
          </a:xfrm>
          <a:prstGeom prst="rect">
            <a:avLst/>
          </a:prstGeom>
          <a:noFill/>
        </p:spPr>
        <p:txBody>
          <a:bodyPr wrap="square" lIns="41584" tIns="20791" rIns="41584" bIns="20791" rtlCol="0">
            <a:spAutoFit/>
          </a:bodyPr>
          <a:lstStyle/>
          <a:p>
            <a:pPr marL="92075" indent="-87313"/>
            <a:r>
              <a:rPr lang="ru-RU" sz="600" spc="-2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*Статистика облачного сервиса Kaspersky </a:t>
            </a:r>
            <a:r>
              <a:rPr lang="ru-RU" sz="600" spc="-2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Security</a:t>
            </a:r>
            <a:r>
              <a:rPr lang="ru-RU" sz="600" spc="-2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600" spc="-2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Network</a:t>
            </a:r>
            <a:r>
              <a:rPr lang="ru-RU" sz="600" spc="-2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Посещения различных </a:t>
            </a:r>
            <a:r>
              <a:rPr lang="ru-RU" sz="600" spc="-2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интернет-ресурсов</a:t>
            </a:r>
            <a:r>
              <a:rPr lang="ru-RU" sz="600" spc="-2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при включенном «Родительском контроле» на ПК в России. Усредненный показатель за последние 12 месяцев.</a:t>
            </a:r>
            <a:r>
              <a:rPr lang="en-US" sz="600" spc="-2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ru-RU" sz="600" spc="-2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986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25569677-83AC-4EE3-BE44-1B4DFAC33AFE}"/>
              </a:ext>
            </a:extLst>
          </p:cNvPr>
          <p:cNvSpPr/>
          <p:nvPr/>
        </p:nvSpPr>
        <p:spPr>
          <a:xfrm>
            <a:off x="-1877" y="3"/>
            <a:ext cx="8167948" cy="405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ЧТО ОНИ ИЩУТ?</a:t>
            </a:r>
            <a:endParaRPr lang="ru-RU" sz="2000" b="1" dirty="0">
              <a:solidFill>
                <a:srgbClr val="054961"/>
              </a:solidFill>
              <a:latin typeface="Trebuchet MS" panose="020B0603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="" xmlns:a16="http://schemas.microsoft.com/office/drawing/2014/main" id="{167FB1F5-E624-46F7-9C53-45B0B18AD6D9}"/>
              </a:ext>
            </a:extLst>
          </p:cNvPr>
          <p:cNvCxnSpPr/>
          <p:nvPr/>
        </p:nvCxnSpPr>
        <p:spPr>
          <a:xfrm>
            <a:off x="0" y="404804"/>
            <a:ext cx="7356764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8427" y="2083310"/>
            <a:ext cx="2264728" cy="2264728"/>
          </a:xfrm>
          <a:prstGeom prst="rect">
            <a:avLst/>
          </a:prstGeom>
        </p:spPr>
      </p:pic>
      <p:graphicFrame>
        <p:nvGraphicFramePr>
          <p:cNvPr id="7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0262637"/>
              </p:ext>
            </p:extLst>
          </p:nvPr>
        </p:nvGraphicFramePr>
        <p:xfrm>
          <a:off x="517504" y="1339249"/>
          <a:ext cx="2383965" cy="3752850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3968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4000">
                  <a:extLst>
                    <a:ext uri="{9D8B030D-6E8A-4147-A177-3AD203B41FA5}">
                      <a16:colId xmlns="" xmlns:a16="http://schemas.microsoft.com/office/drawing/2014/main" val="537976835"/>
                    </a:ext>
                  </a:extLst>
                </a:gridCol>
                <a:gridCol w="173306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>
                          <a:solidFill>
                            <a:srgbClr val="004D69"/>
                          </a:solidFill>
                          <a:effectLst/>
                        </a:rPr>
                        <a:t>1</a:t>
                      </a:r>
                      <a:endParaRPr lang="ru-RU" sz="2400" b="0" i="0" u="none" strike="noStrike" dirty="0">
                        <a:solidFill>
                          <a:srgbClr val="004D6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 dirty="0">
                        <a:solidFill>
                          <a:srgbClr val="004D6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>
                          <a:solidFill>
                            <a:srgbClr val="004D69"/>
                          </a:solidFill>
                          <a:effectLst/>
                        </a:rPr>
                        <a:t>переводчик</a:t>
                      </a:r>
                      <a:endParaRPr lang="ru-RU" sz="2400" b="0" i="0" u="none" strike="noStrike" dirty="0">
                        <a:solidFill>
                          <a:srgbClr val="004D6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>
                          <a:solidFill>
                            <a:srgbClr val="004D69"/>
                          </a:solidFill>
                          <a:effectLst/>
                        </a:rPr>
                        <a:t>2</a:t>
                      </a:r>
                      <a:endParaRPr lang="ru-RU" sz="2400" b="0" i="0" u="none" strike="noStrike" dirty="0">
                        <a:solidFill>
                          <a:srgbClr val="004D6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 dirty="0">
                        <a:solidFill>
                          <a:srgbClr val="004D6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 err="1">
                          <a:solidFill>
                            <a:srgbClr val="004D69"/>
                          </a:solidFill>
                          <a:effectLst/>
                        </a:rPr>
                        <a:t>ютуб</a:t>
                      </a:r>
                      <a:endParaRPr lang="ru-RU" sz="2400" b="0" i="0" u="none" strike="noStrike" dirty="0">
                        <a:solidFill>
                          <a:srgbClr val="004D6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>
                          <a:solidFill>
                            <a:srgbClr val="004D69"/>
                          </a:solidFill>
                          <a:effectLst/>
                        </a:rPr>
                        <a:t>3</a:t>
                      </a:r>
                      <a:endParaRPr lang="ru-RU" sz="2400" b="0" i="0" u="none" strike="noStrike" dirty="0">
                        <a:solidFill>
                          <a:srgbClr val="004D6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 dirty="0">
                        <a:solidFill>
                          <a:srgbClr val="004D6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>
                          <a:solidFill>
                            <a:srgbClr val="004D69"/>
                          </a:solidFill>
                          <a:effectLst/>
                        </a:rPr>
                        <a:t>вк</a:t>
                      </a:r>
                      <a:endParaRPr lang="ru-RU" sz="2400" b="0" i="0" u="none" strike="noStrike">
                        <a:solidFill>
                          <a:srgbClr val="004D6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>
                          <a:solidFill>
                            <a:srgbClr val="004D69"/>
                          </a:solidFill>
                          <a:effectLst/>
                        </a:rPr>
                        <a:t>4</a:t>
                      </a:r>
                      <a:endParaRPr lang="ru-RU" sz="2400" b="0" i="0" u="none" strike="noStrike" dirty="0">
                        <a:solidFill>
                          <a:srgbClr val="004D6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 dirty="0">
                        <a:solidFill>
                          <a:srgbClr val="004D6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>
                          <a:solidFill>
                            <a:srgbClr val="004D69"/>
                          </a:solidFill>
                          <a:effectLst/>
                        </a:rPr>
                        <a:t>порно</a:t>
                      </a:r>
                      <a:endParaRPr lang="ru-RU" sz="2400" b="0" i="0" u="none" strike="noStrike" dirty="0">
                        <a:solidFill>
                          <a:srgbClr val="004D6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>
                          <a:solidFill>
                            <a:srgbClr val="004D69"/>
                          </a:solidFill>
                          <a:effectLst/>
                        </a:rPr>
                        <a:t>5</a:t>
                      </a:r>
                      <a:endParaRPr lang="ru-RU" sz="2400" b="0" i="0" u="none" strike="noStrike" dirty="0">
                        <a:solidFill>
                          <a:srgbClr val="004D6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 dirty="0">
                        <a:solidFill>
                          <a:srgbClr val="004D6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 err="1">
                          <a:solidFill>
                            <a:srgbClr val="004D69"/>
                          </a:solidFill>
                          <a:effectLst/>
                        </a:rPr>
                        <a:t>яндекс</a:t>
                      </a:r>
                      <a:endParaRPr lang="ru-RU" sz="2400" b="0" i="0" u="none" strike="noStrike" dirty="0">
                        <a:solidFill>
                          <a:srgbClr val="004D6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>
                          <a:solidFill>
                            <a:srgbClr val="004D69"/>
                          </a:solidFill>
                          <a:effectLst/>
                        </a:rPr>
                        <a:t>6</a:t>
                      </a:r>
                      <a:endParaRPr lang="ru-RU" sz="2400" b="0" i="0" u="none" strike="noStrike" dirty="0">
                        <a:solidFill>
                          <a:srgbClr val="004D6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 dirty="0">
                        <a:solidFill>
                          <a:srgbClr val="004D6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>
                          <a:solidFill>
                            <a:srgbClr val="004D69"/>
                          </a:solidFill>
                          <a:effectLst/>
                        </a:rPr>
                        <a:t>секс</a:t>
                      </a:r>
                      <a:endParaRPr lang="ru-RU" sz="2400" b="0" i="0" u="none" strike="noStrike" dirty="0">
                        <a:solidFill>
                          <a:srgbClr val="004D6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>
                          <a:solidFill>
                            <a:srgbClr val="004D69"/>
                          </a:solidFill>
                          <a:effectLst/>
                        </a:rPr>
                        <a:t>7</a:t>
                      </a:r>
                      <a:endParaRPr lang="ru-RU" sz="2400" b="0" i="0" u="none" strike="noStrike" dirty="0">
                        <a:solidFill>
                          <a:srgbClr val="004D6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 dirty="0">
                        <a:solidFill>
                          <a:srgbClr val="004D6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>
                          <a:solidFill>
                            <a:srgbClr val="004D69"/>
                          </a:solidFill>
                          <a:effectLst/>
                        </a:rPr>
                        <a:t>игры</a:t>
                      </a:r>
                      <a:endParaRPr lang="ru-RU" sz="2400" b="0" i="0" u="none" strike="noStrike">
                        <a:solidFill>
                          <a:srgbClr val="004D6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>
                          <a:solidFill>
                            <a:srgbClr val="004D69"/>
                          </a:solidFill>
                          <a:effectLst/>
                        </a:rPr>
                        <a:t>8</a:t>
                      </a:r>
                      <a:endParaRPr lang="ru-RU" sz="2400" b="0" i="0" u="none" strike="noStrike" dirty="0">
                        <a:solidFill>
                          <a:srgbClr val="004D6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 dirty="0">
                        <a:solidFill>
                          <a:srgbClr val="004D6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 err="1" smtClean="0">
                          <a:solidFill>
                            <a:srgbClr val="004D69"/>
                          </a:solidFill>
                          <a:effectLst/>
                        </a:rPr>
                        <a:t>Гдз</a:t>
                      </a:r>
                      <a:endParaRPr lang="ru-RU" sz="2400" b="0" i="0" u="none" strike="noStrike" dirty="0">
                        <a:solidFill>
                          <a:srgbClr val="004D6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>
                          <a:solidFill>
                            <a:srgbClr val="004D69"/>
                          </a:solidFill>
                          <a:effectLst/>
                        </a:rPr>
                        <a:t>9</a:t>
                      </a:r>
                      <a:endParaRPr lang="ru-RU" sz="2400" b="0" i="0" u="none" strike="noStrike" dirty="0">
                        <a:solidFill>
                          <a:srgbClr val="004D6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 dirty="0">
                        <a:solidFill>
                          <a:srgbClr val="004D6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 err="1">
                          <a:solidFill>
                            <a:srgbClr val="004D69"/>
                          </a:solidFill>
                          <a:effectLst/>
                        </a:rPr>
                        <a:t>алиэкспресс</a:t>
                      </a:r>
                      <a:endParaRPr lang="ru-RU" sz="2400" b="0" i="0" u="none" strike="noStrike" dirty="0">
                        <a:solidFill>
                          <a:srgbClr val="004D6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>
                          <a:solidFill>
                            <a:srgbClr val="004D69"/>
                          </a:solidFill>
                          <a:effectLst/>
                        </a:rPr>
                        <a:t>10</a:t>
                      </a:r>
                      <a:endParaRPr lang="ru-RU" sz="2400" b="0" i="0" u="none" strike="noStrike" dirty="0">
                        <a:solidFill>
                          <a:srgbClr val="004D6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 dirty="0">
                        <a:solidFill>
                          <a:srgbClr val="004D6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 err="1">
                          <a:solidFill>
                            <a:srgbClr val="004D69"/>
                          </a:solidFill>
                          <a:effectLst/>
                        </a:rPr>
                        <a:t>вконтакте</a:t>
                      </a:r>
                      <a:endParaRPr lang="ru-RU" sz="2400" b="0" i="0" u="none" strike="noStrike" dirty="0">
                        <a:solidFill>
                          <a:srgbClr val="004D6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cxnSp>
        <p:nvCxnSpPr>
          <p:cNvPr id="11" name="Прямая соединительная линия 10">
            <a:extLst>
              <a:ext uri="{FF2B5EF4-FFF2-40B4-BE49-F238E27FC236}">
                <a16:creationId xmlns="" xmlns:a16="http://schemas.microsoft.com/office/drawing/2014/main" id="{167FB1F5-E624-46F7-9C53-45B0B18AD6D9}"/>
              </a:ext>
            </a:extLst>
          </p:cNvPr>
          <p:cNvCxnSpPr/>
          <p:nvPr/>
        </p:nvCxnSpPr>
        <p:spPr>
          <a:xfrm>
            <a:off x="894542" y="1339249"/>
            <a:ext cx="0" cy="375285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4080285"/>
              </p:ext>
            </p:extLst>
          </p:nvPr>
        </p:nvGraphicFramePr>
        <p:xfrm>
          <a:off x="5247522" y="1526891"/>
          <a:ext cx="3642478" cy="33775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6239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4000">
                  <a:extLst>
                    <a:ext uri="{9D8B030D-6E8A-4147-A177-3AD203B41FA5}">
                      <a16:colId xmlns="" xmlns:a16="http://schemas.microsoft.com/office/drawing/2014/main" val="724563730"/>
                    </a:ext>
                  </a:extLst>
                </a:gridCol>
                <a:gridCol w="292608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 dirty="0" smtClean="0">
                          <a:solidFill>
                            <a:srgbClr val="004D69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2400" b="0" i="0" u="none" strike="noStrike" dirty="0">
                        <a:solidFill>
                          <a:srgbClr val="004D6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 dirty="0">
                        <a:solidFill>
                          <a:srgbClr val="004D6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 dirty="0" smtClean="0">
                          <a:solidFill>
                            <a:srgbClr val="004D69"/>
                          </a:solidFill>
                          <a:effectLst/>
                          <a:latin typeface="Calibri" panose="020F0502020204030204" pitchFamily="34" charset="0"/>
                        </a:rPr>
                        <a:t>мультики</a:t>
                      </a:r>
                      <a:endParaRPr lang="ru-RU" sz="2400" b="0" i="0" u="none" strike="noStrike" dirty="0">
                        <a:solidFill>
                          <a:srgbClr val="004D6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89321034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 dirty="0">
                          <a:solidFill>
                            <a:srgbClr val="004D69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 dirty="0">
                        <a:solidFill>
                          <a:srgbClr val="004D6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>
                          <a:solidFill>
                            <a:srgbClr val="004D69"/>
                          </a:solidFill>
                          <a:effectLst/>
                        </a:rPr>
                        <a:t>одноклассники</a:t>
                      </a:r>
                      <a:endParaRPr lang="ru-RU" sz="2400" b="0" i="0" u="none" strike="noStrike" dirty="0">
                        <a:solidFill>
                          <a:srgbClr val="004D6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 dirty="0">
                          <a:solidFill>
                            <a:srgbClr val="004D69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 dirty="0">
                        <a:solidFill>
                          <a:srgbClr val="004D6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 err="1">
                          <a:solidFill>
                            <a:srgbClr val="004D69"/>
                          </a:solidFill>
                          <a:effectLst/>
                        </a:rPr>
                        <a:t>гугл</a:t>
                      </a:r>
                      <a:endParaRPr lang="ru-RU" sz="2400" b="0" i="0" u="none" strike="noStrike" dirty="0">
                        <a:solidFill>
                          <a:srgbClr val="004D6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 dirty="0">
                          <a:solidFill>
                            <a:srgbClr val="004D69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 dirty="0">
                        <a:solidFill>
                          <a:srgbClr val="004D6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>
                          <a:solidFill>
                            <a:srgbClr val="004D69"/>
                          </a:solidFill>
                          <a:effectLst/>
                        </a:rPr>
                        <a:t>погода</a:t>
                      </a:r>
                      <a:endParaRPr lang="ru-RU" sz="2400" b="0" i="0" u="none" strike="noStrike" dirty="0">
                        <a:solidFill>
                          <a:srgbClr val="004D6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 dirty="0">
                          <a:solidFill>
                            <a:srgbClr val="004D69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 dirty="0">
                        <a:solidFill>
                          <a:srgbClr val="004D6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>
                          <a:solidFill>
                            <a:srgbClr val="004D69"/>
                          </a:solidFill>
                          <a:effectLst/>
                        </a:rPr>
                        <a:t>картинки</a:t>
                      </a:r>
                      <a:endParaRPr lang="ru-RU" sz="2400" b="0" i="0" u="none" strike="noStrike" dirty="0">
                        <a:solidFill>
                          <a:srgbClr val="004D6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 dirty="0">
                          <a:solidFill>
                            <a:srgbClr val="004D69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 dirty="0">
                        <a:solidFill>
                          <a:srgbClr val="004D6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>
                          <a:solidFill>
                            <a:srgbClr val="004D69"/>
                          </a:solidFill>
                          <a:effectLst/>
                        </a:rPr>
                        <a:t>учи </a:t>
                      </a:r>
                      <a:r>
                        <a:rPr lang="ru-RU" sz="2400" u="none" strike="noStrike" dirty="0" err="1">
                          <a:solidFill>
                            <a:srgbClr val="004D69"/>
                          </a:solidFill>
                          <a:effectLst/>
                        </a:rPr>
                        <a:t>ру</a:t>
                      </a:r>
                      <a:endParaRPr lang="ru-RU" sz="2400" b="0" i="0" u="none" strike="noStrike" dirty="0">
                        <a:solidFill>
                          <a:srgbClr val="004D6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 dirty="0">
                          <a:solidFill>
                            <a:srgbClr val="004D69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 dirty="0">
                        <a:solidFill>
                          <a:srgbClr val="004D6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>
                          <a:solidFill>
                            <a:srgbClr val="004D69"/>
                          </a:solidFill>
                          <a:effectLst/>
                        </a:rPr>
                        <a:t>скачать </a:t>
                      </a:r>
                      <a:r>
                        <a:rPr lang="ru-RU" sz="2400" u="none" strike="noStrike" dirty="0" err="1">
                          <a:solidFill>
                            <a:srgbClr val="004D69"/>
                          </a:solidFill>
                          <a:effectLst/>
                        </a:rPr>
                        <a:t>майнкрафт</a:t>
                      </a:r>
                      <a:endParaRPr lang="ru-RU" sz="2400" b="0" i="0" u="none" strike="noStrike" dirty="0">
                        <a:solidFill>
                          <a:srgbClr val="004D6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 dirty="0">
                          <a:solidFill>
                            <a:srgbClr val="004D69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 dirty="0">
                        <a:solidFill>
                          <a:srgbClr val="004D6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 err="1">
                          <a:solidFill>
                            <a:srgbClr val="004D69"/>
                          </a:solidFill>
                          <a:effectLst/>
                        </a:rPr>
                        <a:t>инстаграм</a:t>
                      </a:r>
                      <a:endParaRPr lang="ru-RU" sz="2400" b="0" i="0" u="none" strike="noStrike" dirty="0">
                        <a:solidFill>
                          <a:srgbClr val="004D6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 dirty="0">
                          <a:solidFill>
                            <a:srgbClr val="004D69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 dirty="0">
                        <a:solidFill>
                          <a:srgbClr val="004D6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 dirty="0" err="1" smtClean="0">
                          <a:solidFill>
                            <a:srgbClr val="004D69"/>
                          </a:solidFill>
                          <a:effectLst/>
                          <a:latin typeface="+mn-lt"/>
                        </a:rPr>
                        <a:t>Вотсап</a:t>
                      </a:r>
                      <a:endParaRPr lang="ru-RU" sz="2400" b="0" i="0" u="none" strike="noStrike" dirty="0">
                        <a:solidFill>
                          <a:srgbClr val="004D6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cxnSp>
        <p:nvCxnSpPr>
          <p:cNvPr id="16" name="Прямая соединительная линия 15">
            <a:extLst>
              <a:ext uri="{FF2B5EF4-FFF2-40B4-BE49-F238E27FC236}">
                <a16:creationId xmlns="" xmlns:a16="http://schemas.microsoft.com/office/drawing/2014/main" id="{167FB1F5-E624-46F7-9C53-45B0B18AD6D9}"/>
              </a:ext>
            </a:extLst>
          </p:cNvPr>
          <p:cNvCxnSpPr/>
          <p:nvPr/>
        </p:nvCxnSpPr>
        <p:spPr>
          <a:xfrm>
            <a:off x="5669742" y="1492159"/>
            <a:ext cx="0" cy="3452937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888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58B2BBA7-C00C-40FD-8110-A956FF8766C3}"/>
              </a:ext>
            </a:extLst>
          </p:cNvPr>
          <p:cNvSpPr/>
          <p:nvPr/>
        </p:nvSpPr>
        <p:spPr>
          <a:xfrm>
            <a:off x="-1877" y="3"/>
            <a:ext cx="8167948" cy="405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ОГРАНИЧИВАЮТ ЛИ РОДИТЕЛИ ДОСТУП К СЕТИ ИНТЕРНЕТ?</a:t>
            </a:r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="" xmlns:a16="http://schemas.microsoft.com/office/drawing/2014/main" id="{A2C91764-82C7-4701-9F40-CB1A7AFA6468}"/>
              </a:ext>
            </a:extLst>
          </p:cNvPr>
          <p:cNvCxnSpPr/>
          <p:nvPr/>
        </p:nvCxnSpPr>
        <p:spPr>
          <a:xfrm>
            <a:off x="0" y="374324"/>
            <a:ext cx="7356764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Диаграмма 7">
            <a:extLst>
              <a:ext uri="{FF2B5EF4-FFF2-40B4-BE49-F238E27FC236}">
                <a16:creationId xmlns="" xmlns:a16="http://schemas.microsoft.com/office/drawing/2014/main" id="{9141C7F7-4294-4E44-8CBA-C892BD60826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08993505"/>
              </p:ext>
            </p:extLst>
          </p:nvPr>
        </p:nvGraphicFramePr>
        <p:xfrm>
          <a:off x="172278" y="1232560"/>
          <a:ext cx="8799444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1235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58B2BBA7-C00C-40FD-8110-A956FF8766C3}"/>
              </a:ext>
            </a:extLst>
          </p:cNvPr>
          <p:cNvSpPr/>
          <p:nvPr/>
        </p:nvSpPr>
        <p:spPr>
          <a:xfrm>
            <a:off x="-1877" y="3"/>
            <a:ext cx="8167948" cy="405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СОЦИАЛЬНЫЕ СЕТИ: РЕАКЦИЯ РОДИТЕЛЕЙ</a:t>
            </a:r>
            <a:endParaRPr lang="ru-RU" sz="2000" b="1" dirty="0">
              <a:solidFill>
                <a:srgbClr val="054961"/>
              </a:solidFill>
              <a:latin typeface="Trebuchet MS" panose="020B0603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="" xmlns:a16="http://schemas.microsoft.com/office/drawing/2014/main" id="{A2C91764-82C7-4701-9F40-CB1A7AFA6468}"/>
              </a:ext>
            </a:extLst>
          </p:cNvPr>
          <p:cNvCxnSpPr/>
          <p:nvPr/>
        </p:nvCxnSpPr>
        <p:spPr>
          <a:xfrm>
            <a:off x="0" y="374324"/>
            <a:ext cx="7356764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Диаграмма 7">
            <a:extLst>
              <a:ext uri="{FF2B5EF4-FFF2-40B4-BE49-F238E27FC236}">
                <a16:creationId xmlns="" xmlns:a16="http://schemas.microsoft.com/office/drawing/2014/main" id="{9141C7F7-4294-4E44-8CBA-C892BD60826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66504802"/>
              </p:ext>
            </p:extLst>
          </p:nvPr>
        </p:nvGraphicFramePr>
        <p:xfrm>
          <a:off x="263718" y="2492400"/>
          <a:ext cx="8799444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6" name="Группа 5"/>
          <p:cNvGrpSpPr/>
          <p:nvPr/>
        </p:nvGrpSpPr>
        <p:grpSpPr>
          <a:xfrm>
            <a:off x="1582117" y="523847"/>
            <a:ext cx="7724444" cy="889693"/>
            <a:chOff x="1050044" y="3678378"/>
            <a:chExt cx="3424383" cy="914823"/>
          </a:xfrm>
        </p:grpSpPr>
        <p:cxnSp>
          <p:nvCxnSpPr>
            <p:cNvPr id="9" name="Прямая соединительная линия 8"/>
            <p:cNvCxnSpPr/>
            <p:nvPr/>
          </p:nvCxnSpPr>
          <p:spPr>
            <a:xfrm>
              <a:off x="1050044" y="3678378"/>
              <a:ext cx="0" cy="914823"/>
            </a:xfrm>
            <a:prstGeom prst="line">
              <a:avLst/>
            </a:prstGeom>
            <a:ln w="28575">
              <a:solidFill>
                <a:srgbClr val="0549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Прямоугольник 9"/>
            <p:cNvSpPr/>
            <p:nvPr/>
          </p:nvSpPr>
          <p:spPr>
            <a:xfrm>
              <a:off x="1051860" y="3697250"/>
              <a:ext cx="3422567" cy="822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023F56"/>
                </a:buClr>
                <a:buSzPct val="80000"/>
              </a:pPr>
              <a:r>
                <a:rPr lang="ru-RU" sz="16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Практически четверть </a:t>
              </a:r>
              <a:r>
                <a:rPr lang="ru-RU" sz="14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родителей школьников встречает что-то </a:t>
              </a:r>
              <a:endParaRPr lang="ru-RU" sz="1400" b="1" dirty="0" smtClean="0">
                <a:solidFill>
                  <a:srgbClr val="054961"/>
                </a:solidFill>
                <a:latin typeface="Trebuchet MS" panose="020B0603020202020204" pitchFamily="34" charset="0"/>
              </a:endParaRPr>
            </a:p>
            <a:p>
              <a:pPr>
                <a:buClr>
                  <a:srgbClr val="023F56"/>
                </a:buClr>
                <a:buSzPct val="80000"/>
              </a:pPr>
              <a:r>
                <a:rPr lang="ru-RU" sz="1400" b="1" dirty="0" smtClean="0">
                  <a:solidFill>
                    <a:srgbClr val="054961"/>
                  </a:solidFill>
                  <a:latin typeface="Trebuchet MS" panose="020B0603020202020204" pitchFamily="34" charset="0"/>
                </a:rPr>
                <a:t>настораживающее </a:t>
              </a:r>
              <a:r>
                <a:rPr lang="ru-RU" sz="14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на страницах своих детей в </a:t>
              </a:r>
              <a:r>
                <a:rPr lang="ru-RU" sz="1400" b="1" dirty="0" err="1">
                  <a:solidFill>
                    <a:srgbClr val="054961"/>
                  </a:solidFill>
                  <a:latin typeface="Trebuchet MS" panose="020B0603020202020204" pitchFamily="34" charset="0"/>
                </a:rPr>
                <a:t>соцсетях</a:t>
              </a:r>
              <a:r>
                <a:rPr lang="ru-RU" sz="14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. </a:t>
              </a:r>
              <a:endParaRPr lang="ru-RU" sz="1400" b="1" dirty="0" smtClean="0">
                <a:solidFill>
                  <a:srgbClr val="054961"/>
                </a:solidFill>
                <a:latin typeface="Trebuchet MS" panose="020B0603020202020204" pitchFamily="34" charset="0"/>
              </a:endParaRPr>
            </a:p>
            <a:p>
              <a:pPr>
                <a:buClr>
                  <a:srgbClr val="023F56"/>
                </a:buClr>
                <a:buSzPct val="80000"/>
              </a:pPr>
              <a:r>
                <a:rPr lang="ru-RU" sz="1400" b="1" dirty="0" smtClean="0">
                  <a:solidFill>
                    <a:srgbClr val="054961"/>
                  </a:solidFill>
                  <a:latin typeface="Trebuchet MS" panose="020B0603020202020204" pitchFamily="34" charset="0"/>
                </a:rPr>
                <a:t>Чаще </a:t>
              </a:r>
              <a:r>
                <a:rPr lang="ru-RU" sz="14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всего это случается в семьях с детьми </a:t>
              </a:r>
              <a:r>
                <a:rPr lang="ru-RU" sz="16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13-15 </a:t>
              </a:r>
              <a:r>
                <a:rPr lang="ru-RU" sz="1600" b="1" dirty="0" smtClean="0">
                  <a:solidFill>
                    <a:srgbClr val="1B996C"/>
                  </a:solidFill>
                  <a:latin typeface="Trebuchet MS" panose="020B0603020202020204" pitchFamily="34" charset="0"/>
                </a:rPr>
                <a:t>лет</a:t>
              </a:r>
              <a:endParaRPr lang="ru-RU" sz="1400" b="1" dirty="0">
                <a:solidFill>
                  <a:srgbClr val="054961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632" y="604042"/>
            <a:ext cx="889000" cy="889000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1582117" y="1627989"/>
            <a:ext cx="7724444" cy="864412"/>
            <a:chOff x="1050044" y="3645015"/>
            <a:chExt cx="3424383" cy="888828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>
              <a:off x="1050044" y="3678378"/>
              <a:ext cx="0" cy="855465"/>
            </a:xfrm>
            <a:prstGeom prst="line">
              <a:avLst/>
            </a:prstGeom>
            <a:ln w="28575">
              <a:solidFill>
                <a:srgbClr val="0549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Прямоугольник 13"/>
            <p:cNvSpPr/>
            <p:nvPr/>
          </p:nvSpPr>
          <p:spPr>
            <a:xfrm>
              <a:off x="1051860" y="3645015"/>
              <a:ext cx="3422567" cy="8861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023F56"/>
                </a:buClr>
                <a:buSzPct val="80000"/>
              </a:pPr>
              <a:r>
                <a:rPr lang="ru-RU" sz="14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В основном родителям не нравятся или тревожат </a:t>
              </a:r>
              <a:r>
                <a:rPr lang="ru-RU" sz="16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люди</a:t>
              </a:r>
              <a:r>
                <a:rPr lang="ru-RU" sz="14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, с которыми ребенок общается. На втором и третьем месте </a:t>
              </a:r>
              <a:r>
                <a:rPr lang="ru-RU" sz="1600" b="1" dirty="0" err="1">
                  <a:solidFill>
                    <a:srgbClr val="1B996C"/>
                  </a:solidFill>
                  <a:latin typeface="Trebuchet MS" panose="020B0603020202020204" pitchFamily="34" charset="0"/>
                </a:rPr>
                <a:t>паблики</a:t>
              </a:r>
              <a:r>
                <a:rPr lang="ru-RU" sz="14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, на которые </a:t>
              </a:r>
              <a:r>
                <a:rPr lang="ru-RU" sz="1400" b="1" dirty="0" smtClean="0">
                  <a:solidFill>
                    <a:srgbClr val="054961"/>
                  </a:solidFill>
                  <a:latin typeface="Trebuchet MS" panose="020B0603020202020204" pitchFamily="34" charset="0"/>
                </a:rPr>
                <a:t>ребенок</a:t>
              </a:r>
            </a:p>
            <a:p>
              <a:pPr>
                <a:buClr>
                  <a:srgbClr val="023F56"/>
                </a:buClr>
                <a:buSzPct val="80000"/>
              </a:pPr>
              <a:r>
                <a:rPr lang="ru-RU" sz="1400" b="1" dirty="0" smtClean="0">
                  <a:solidFill>
                    <a:srgbClr val="054961"/>
                  </a:solidFill>
                  <a:latin typeface="Trebuchet MS" panose="020B0603020202020204" pitchFamily="34" charset="0"/>
                </a:rPr>
                <a:t>подписан</a:t>
              </a:r>
              <a:r>
                <a:rPr lang="ru-RU" sz="14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, и </a:t>
              </a:r>
              <a:r>
                <a:rPr lang="ru-RU" sz="16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посты</a:t>
              </a:r>
              <a:r>
                <a:rPr lang="ru-RU" sz="14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, которые ребенок публикует / «шарит</a:t>
              </a:r>
              <a:r>
                <a:rPr lang="ru-RU" sz="1400" b="1" dirty="0" smtClean="0">
                  <a:solidFill>
                    <a:srgbClr val="054961"/>
                  </a:solidFill>
                  <a:latin typeface="Trebuchet MS" panose="020B0603020202020204" pitchFamily="34" charset="0"/>
                </a:rPr>
                <a:t>»</a:t>
              </a:r>
              <a:endParaRPr lang="ru-RU" sz="1400" b="1" dirty="0">
                <a:solidFill>
                  <a:srgbClr val="054961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432" y="1695039"/>
            <a:ext cx="889200" cy="88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05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E850E596-5E48-4718-A9DC-A162167D2256}"/>
              </a:ext>
            </a:extLst>
          </p:cNvPr>
          <p:cNvSpPr/>
          <p:nvPr/>
        </p:nvSpPr>
        <p:spPr>
          <a:xfrm>
            <a:off x="-1877" y="3"/>
            <a:ext cx="8167948" cy="743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РИСКИ, ОБУСЛОВЛЕННЫЕ ВЛИЯНИЕМ </a:t>
            </a: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НЕГАТИВНОГО КОНТЕНТА</a:t>
            </a: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="" xmlns:a16="http://schemas.microsoft.com/office/drawing/2014/main" id="{AE3790EE-937E-489C-8235-B61A350188A2}"/>
              </a:ext>
            </a:extLst>
          </p:cNvPr>
          <p:cNvCxnSpPr/>
          <p:nvPr/>
        </p:nvCxnSpPr>
        <p:spPr>
          <a:xfrm>
            <a:off x="0" y="374324"/>
            <a:ext cx="7356764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бъект 2">
            <a:extLst>
              <a:ext uri="{FF2B5EF4-FFF2-40B4-BE49-F238E27FC236}">
                <a16:creationId xmlns="" xmlns:a16="http://schemas.microsoft.com/office/drawing/2014/main" id="{BEB96A09-6352-40C7-9497-FEE541E7372D}"/>
              </a:ext>
            </a:extLst>
          </p:cNvPr>
          <p:cNvSpPr txBox="1">
            <a:spLocks/>
          </p:cNvSpPr>
          <p:nvPr/>
        </p:nvSpPr>
        <p:spPr>
          <a:xfrm>
            <a:off x="488026" y="1438391"/>
            <a:ext cx="8167948" cy="3441968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-360000">
              <a:spcAft>
                <a:spcPts val="1200"/>
              </a:spcAft>
              <a:buClr>
                <a:srgbClr val="023F56"/>
              </a:buClr>
              <a:buSzPct val="80000"/>
              <a:buBlip>
                <a:blip r:embed="rId2"/>
              </a:buBlip>
            </a:pPr>
            <a:r>
              <a:rPr lang="ru-RU" sz="2000" b="1" dirty="0">
                <a:solidFill>
                  <a:srgbClr val="004D69"/>
                </a:solidFill>
                <a:latin typeface="Trebuchet MS" panose="020B0603020202020204" pitchFamily="34" charset="0"/>
              </a:rPr>
              <a:t>Навязывание искаженного представления о мире</a:t>
            </a:r>
          </a:p>
          <a:p>
            <a:pPr marL="0" indent="-360000">
              <a:spcAft>
                <a:spcPts val="1200"/>
              </a:spcAft>
              <a:buClr>
                <a:srgbClr val="023F56"/>
              </a:buClr>
              <a:buSzPct val="80000"/>
              <a:buBlip>
                <a:blip r:embed="rId2"/>
              </a:buBlip>
            </a:pPr>
            <a:r>
              <a:rPr lang="ru-RU" sz="2000" b="1" dirty="0">
                <a:solidFill>
                  <a:srgbClr val="004D69"/>
                </a:solidFill>
                <a:latin typeface="Trebuchet MS" panose="020B0603020202020204" pitchFamily="34" charset="0"/>
              </a:rPr>
              <a:t>Девальвация традиционных ценностей</a:t>
            </a:r>
          </a:p>
          <a:p>
            <a:pPr marL="0" indent="-360000">
              <a:spcAft>
                <a:spcPts val="1200"/>
              </a:spcAft>
              <a:buClr>
                <a:srgbClr val="023F56"/>
              </a:buClr>
              <a:buSzPct val="80000"/>
              <a:buBlip>
                <a:blip r:embed="rId2"/>
              </a:buBlip>
            </a:pPr>
            <a:r>
              <a:rPr lang="ru-RU" sz="2000" b="1" dirty="0">
                <a:solidFill>
                  <a:srgbClr val="004D69"/>
                </a:solidFill>
                <a:latin typeface="Trebuchet MS" panose="020B0603020202020204" pitchFamily="34" charset="0"/>
              </a:rPr>
              <a:t>Новые образцы опасного (</a:t>
            </a:r>
            <a:r>
              <a:rPr lang="ru-RU" sz="20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рискованного </a:t>
            </a:r>
            <a:r>
              <a:rPr lang="ru-RU" sz="2000" b="1" dirty="0">
                <a:solidFill>
                  <a:srgbClr val="004D69"/>
                </a:solidFill>
                <a:latin typeface="Trebuchet MS" panose="020B0603020202020204" pitchFamily="34" charset="0"/>
              </a:rPr>
              <a:t>неконструктивного) поведения</a:t>
            </a:r>
          </a:p>
          <a:p>
            <a:pPr marL="0" indent="-360000">
              <a:spcAft>
                <a:spcPts val="1200"/>
              </a:spcAft>
              <a:buClr>
                <a:srgbClr val="023F56"/>
              </a:buClr>
              <a:buSzPct val="80000"/>
              <a:buBlip>
                <a:blip r:embed="rId2"/>
              </a:buBlip>
            </a:pPr>
            <a:r>
              <a:rPr lang="ru-RU" sz="2000" b="1" dirty="0">
                <a:solidFill>
                  <a:srgbClr val="004D69"/>
                </a:solidFill>
                <a:latin typeface="Trebuchet MS" panose="020B0603020202020204" pitchFamily="34" charset="0"/>
              </a:rPr>
              <a:t>Новые формы социального поощрения</a:t>
            </a:r>
          </a:p>
          <a:p>
            <a:pPr marL="0" indent="-360000">
              <a:spcAft>
                <a:spcPts val="1200"/>
              </a:spcAft>
              <a:buClr>
                <a:srgbClr val="023F56"/>
              </a:buClr>
              <a:buSzPct val="80000"/>
              <a:buBlip>
                <a:blip r:embed="rId2"/>
              </a:buBlip>
            </a:pPr>
            <a:r>
              <a:rPr lang="ru-RU" sz="2000" b="1" dirty="0">
                <a:solidFill>
                  <a:srgbClr val="004D69"/>
                </a:solidFill>
                <a:latin typeface="Trebuchet MS" panose="020B0603020202020204" pitchFamily="34" charset="0"/>
              </a:rPr>
              <a:t>Формирование нездорового интереса и увлеченности</a:t>
            </a:r>
          </a:p>
          <a:p>
            <a:pPr marL="0" indent="-360000">
              <a:spcAft>
                <a:spcPts val="1200"/>
              </a:spcAft>
              <a:buClr>
                <a:srgbClr val="023F56"/>
              </a:buClr>
              <a:buSzPct val="80000"/>
              <a:buBlip>
                <a:blip r:embed="rId2"/>
              </a:buBlip>
            </a:pPr>
            <a:r>
              <a:rPr lang="ru-RU" sz="2000" b="1" dirty="0">
                <a:solidFill>
                  <a:srgbClr val="004D69"/>
                </a:solidFill>
                <a:latin typeface="Trebuchet MS" panose="020B0603020202020204" pitchFamily="34" charset="0"/>
              </a:rPr>
              <a:t>Использование средств соблазнения (совращения) </a:t>
            </a:r>
          </a:p>
        </p:txBody>
      </p:sp>
    </p:spTree>
    <p:extLst>
      <p:ext uri="{BB962C8B-B14F-4D97-AF65-F5344CB8AC3E}">
        <p14:creationId xmlns:p14="http://schemas.microsoft.com/office/powerpoint/2010/main" val="260957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0" y="374324"/>
            <a:ext cx="7356764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-1877" y="3"/>
            <a:ext cx="81679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Дж. </a:t>
            </a:r>
            <a:r>
              <a:rPr lang="ru-RU" sz="2000" b="1" dirty="0" err="1" smtClean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Фогг</a:t>
            </a: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b="1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Лаборатория </a:t>
            </a: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побудительных технологий </a:t>
            </a:r>
            <a:b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sz="2000" b="1" dirty="0">
              <a:solidFill>
                <a:srgbClr val="054961"/>
              </a:solidFill>
              <a:latin typeface="Trebuchet MS" panose="020B0603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1" y="565669"/>
            <a:ext cx="3624252" cy="2990008"/>
          </a:xfrm>
          <a:prstGeom prst="snip2DiagRect">
            <a:avLst>
              <a:gd name="adj1" fmla="val 12191"/>
              <a:gd name="adj2" fmla="val 0"/>
            </a:avLst>
          </a:prstGeom>
          <a:solidFill>
            <a:srgbClr val="FFFFFF">
              <a:shade val="85000"/>
            </a:srgbClr>
          </a:solidFill>
          <a:ln w="19050" cap="sq">
            <a:solidFill>
              <a:srgbClr val="004D69"/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3991891" y="543600"/>
            <a:ext cx="519725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16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психолог </a:t>
            </a:r>
            <a:r>
              <a:rPr lang="ru-RU" sz="1600" b="1" dirty="0">
                <a:solidFill>
                  <a:srgbClr val="004D69"/>
                </a:solidFill>
                <a:latin typeface="Trebuchet MS" panose="020B0603020202020204" pitchFamily="34" charset="0"/>
              </a:rPr>
              <a:t>и </a:t>
            </a:r>
            <a:r>
              <a:rPr lang="ru-RU" sz="16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отец « побудительных технологий»</a:t>
            </a:r>
          </a:p>
          <a:p>
            <a:r>
              <a:rPr lang="ru-RU" sz="16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в </a:t>
            </a:r>
            <a:r>
              <a:rPr lang="ru-RU" sz="1600" b="1" dirty="0" err="1">
                <a:solidFill>
                  <a:srgbClr val="004D69"/>
                </a:solidFill>
                <a:latin typeface="Trebuchet MS" panose="020B0603020202020204" pitchFamily="34" charset="0"/>
              </a:rPr>
              <a:t>Стэнфордском</a:t>
            </a:r>
            <a:r>
              <a:rPr lang="ru-RU" sz="1600" b="1" dirty="0">
                <a:solidFill>
                  <a:srgbClr val="004D69"/>
                </a:solidFill>
                <a:latin typeface="Trebuchet MS" panose="020B0603020202020204" pitchFamily="34" charset="0"/>
              </a:rPr>
              <a:t> университете, </a:t>
            </a:r>
            <a:endParaRPr lang="ru-RU" sz="1600" b="1" dirty="0" smtClean="0">
              <a:solidFill>
                <a:srgbClr val="004D69"/>
              </a:solidFill>
              <a:latin typeface="Trebuchet MS" panose="020B0603020202020204" pitchFamily="34" charset="0"/>
            </a:endParaRPr>
          </a:p>
          <a:p>
            <a:r>
              <a:rPr lang="ru-RU" sz="16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изучающий </a:t>
            </a:r>
            <a:r>
              <a:rPr lang="ru-RU" sz="1600" b="1" dirty="0">
                <a:solidFill>
                  <a:srgbClr val="004D69"/>
                </a:solidFill>
                <a:latin typeface="Trebuchet MS" panose="020B0603020202020204" pitchFamily="34" charset="0"/>
              </a:rPr>
              <a:t>изменение поведения </a:t>
            </a:r>
            <a:endParaRPr lang="ru-RU" sz="1600" b="1" dirty="0" smtClean="0">
              <a:solidFill>
                <a:srgbClr val="004D69"/>
              </a:solidFill>
              <a:latin typeface="Trebuchet MS" panose="020B0603020202020204" pitchFamily="34" charset="0"/>
            </a:endParaRPr>
          </a:p>
          <a:p>
            <a:r>
              <a:rPr lang="ru-RU" sz="16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на </a:t>
            </a:r>
            <a:r>
              <a:rPr lang="ru-RU" sz="1600" b="1" dirty="0">
                <a:solidFill>
                  <a:srgbClr val="004D69"/>
                </a:solidFill>
                <a:latin typeface="Trebuchet MS" panose="020B0603020202020204" pitchFamily="34" charset="0"/>
              </a:rPr>
              <a:t>протяжении </a:t>
            </a:r>
            <a:r>
              <a:rPr lang="ru-RU" sz="1600" b="1" dirty="0">
                <a:solidFill>
                  <a:srgbClr val="1B996C"/>
                </a:solidFill>
                <a:latin typeface="Trebuchet MS" panose="020B0603020202020204" pitchFamily="34" charset="0"/>
              </a:rPr>
              <a:t>более 20 лет</a:t>
            </a:r>
            <a:r>
              <a:rPr lang="ru-RU" sz="1600" b="1" dirty="0">
                <a:solidFill>
                  <a:srgbClr val="004D69"/>
                </a:solidFill>
                <a:latin typeface="Trebuchet MS" panose="020B0603020202020204" pitchFamily="34" charset="0"/>
              </a:rPr>
              <a:t>. </a:t>
            </a:r>
            <a:endParaRPr lang="ru-RU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4051051" y="1794254"/>
            <a:ext cx="33057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4D69"/>
                </a:solidFill>
                <a:latin typeface="Trebuchet MS" panose="020B0603020202020204" pitchFamily="34" charset="0"/>
              </a:rPr>
              <a:t>Фогг разработал </a:t>
            </a:r>
            <a:r>
              <a:rPr lang="ru-RU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метод,</a:t>
            </a:r>
          </a:p>
          <a:p>
            <a:r>
              <a:rPr lang="ru-RU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основанный </a:t>
            </a:r>
            <a:r>
              <a:rPr lang="ru-RU" b="1" dirty="0">
                <a:solidFill>
                  <a:srgbClr val="004D69"/>
                </a:solidFill>
                <a:latin typeface="Trebuchet MS" panose="020B0603020202020204" pitchFamily="34" charset="0"/>
              </a:rPr>
              <a:t>на нескольких </a:t>
            </a:r>
            <a:endParaRPr lang="ru-RU" b="1" dirty="0" smtClean="0">
              <a:solidFill>
                <a:srgbClr val="004D69"/>
              </a:solidFill>
              <a:latin typeface="Trebuchet MS" panose="020B0603020202020204" pitchFamily="34" charset="0"/>
            </a:endParaRPr>
          </a:p>
          <a:p>
            <a:r>
              <a:rPr lang="ru-RU" b="1" dirty="0" smtClean="0">
                <a:solidFill>
                  <a:srgbClr val="1B996C"/>
                </a:solidFill>
                <a:latin typeface="Trebuchet MS" panose="020B0603020202020204" pitchFamily="34" charset="0"/>
              </a:rPr>
              <a:t>психологических теориях.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11068" y="5857833"/>
            <a:ext cx="84483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Деструктивная 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</a:rPr>
              <a:t>одержимость современными устройствами есть закономерное следствие слияния технической индустрии с психологией.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6974" y="3922974"/>
            <a:ext cx="857655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B050"/>
                </a:solidFill>
              </a:rPr>
              <a:t>Дофамин</a:t>
            </a:r>
            <a:r>
              <a:rPr lang="ru-RU" dirty="0" smtClean="0">
                <a:solidFill>
                  <a:srgbClr val="00B050"/>
                </a:solidFill>
              </a:rPr>
              <a:t> -нейромедиатор</a:t>
            </a:r>
            <a:r>
              <a:rPr lang="ru-RU" dirty="0">
                <a:solidFill>
                  <a:srgbClr val="00B050"/>
                </a:solidFill>
              </a:rPr>
              <a:t>, вырабатываемый в головном мозге, его нередко называют гормоном счастья, удовольствия. Он выделяется во время вкусной еды, занятия любимым </a:t>
            </a:r>
            <a:r>
              <a:rPr lang="ru-RU" dirty="0" smtClean="0">
                <a:solidFill>
                  <a:srgbClr val="00B050"/>
                </a:solidFill>
              </a:rPr>
              <a:t>делом….</a:t>
            </a:r>
          </a:p>
          <a:p>
            <a:pPr algn="just"/>
            <a:r>
              <a:rPr lang="ru-RU" dirty="0" smtClean="0">
                <a:solidFill>
                  <a:srgbClr val="00B05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Гормон дофамин формирует зависимость от удовольствия, заставляет человека постоянно повторять испытанные ощущения. </a:t>
            </a:r>
          </a:p>
        </p:txBody>
      </p:sp>
    </p:spTree>
    <p:extLst>
      <p:ext uri="{BB962C8B-B14F-4D97-AF65-F5344CB8AC3E}">
        <p14:creationId xmlns:p14="http://schemas.microsoft.com/office/powerpoint/2010/main" val="4259248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0" y="374324"/>
            <a:ext cx="7356764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-1877" y="3"/>
            <a:ext cx="8167948" cy="405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НОВАЯ НАУКА «КАПТОЛОГИЯ»</a:t>
            </a:r>
            <a:endParaRPr lang="ru-RU" sz="2000" b="1" dirty="0">
              <a:solidFill>
                <a:srgbClr val="054961"/>
              </a:solidFill>
              <a:latin typeface="Trebuchet MS" panose="020B0603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67" y="2739075"/>
            <a:ext cx="3430654" cy="2772988"/>
          </a:xfrm>
          <a:prstGeom prst="snip2DiagRect">
            <a:avLst>
              <a:gd name="adj1" fmla="val 12191"/>
              <a:gd name="adj2" fmla="val 0"/>
            </a:avLst>
          </a:prstGeom>
          <a:solidFill>
            <a:srgbClr val="FFFFFF">
              <a:shade val="85000"/>
            </a:srgbClr>
          </a:solidFill>
          <a:ln w="19050" cap="sq">
            <a:solidFill>
              <a:srgbClr val="004D69"/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114877" y="587242"/>
            <a:ext cx="556807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004D69"/>
                </a:solidFill>
                <a:latin typeface="Trebuchet MS" panose="020B0603020202020204" pitchFamily="34" charset="0"/>
              </a:rPr>
              <a:t>О</a:t>
            </a:r>
            <a:r>
              <a:rPr lang="ru-RU" sz="16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т </a:t>
            </a:r>
            <a:r>
              <a:rPr lang="ru-RU" sz="1600" b="1" dirty="0">
                <a:solidFill>
                  <a:srgbClr val="004D69"/>
                </a:solidFill>
                <a:latin typeface="Trebuchet MS" panose="020B0603020202020204" pitchFamily="34" charset="0"/>
              </a:rPr>
              <a:t>англ. </a:t>
            </a:r>
            <a:r>
              <a:rPr lang="ru-RU" sz="1600" b="1" dirty="0" err="1">
                <a:solidFill>
                  <a:srgbClr val="004D69"/>
                </a:solidFill>
                <a:latin typeface="Trebuchet MS" panose="020B0603020202020204" pitchFamily="34" charset="0"/>
              </a:rPr>
              <a:t>Computers</a:t>
            </a:r>
            <a:r>
              <a:rPr lang="ru-RU" sz="1600" b="1" dirty="0">
                <a:solidFill>
                  <a:srgbClr val="004D69"/>
                </a:solidFill>
                <a:latin typeface="Trebuchet MS" panose="020B0603020202020204" pitchFamily="34" charset="0"/>
              </a:rPr>
              <a:t> </a:t>
            </a:r>
            <a:r>
              <a:rPr lang="ru-RU" sz="1600" b="1" dirty="0" err="1">
                <a:solidFill>
                  <a:srgbClr val="004D69"/>
                </a:solidFill>
                <a:latin typeface="Trebuchet MS" panose="020B0603020202020204" pitchFamily="34" charset="0"/>
              </a:rPr>
              <a:t>as</a:t>
            </a:r>
            <a:r>
              <a:rPr lang="ru-RU" sz="1600" b="1" dirty="0">
                <a:solidFill>
                  <a:srgbClr val="004D69"/>
                </a:solidFill>
                <a:latin typeface="Trebuchet MS" panose="020B0603020202020204" pitchFamily="34" charset="0"/>
              </a:rPr>
              <a:t> </a:t>
            </a:r>
            <a:r>
              <a:rPr lang="ru-RU" sz="1600" b="1" dirty="0" err="1">
                <a:solidFill>
                  <a:srgbClr val="004D69"/>
                </a:solidFill>
                <a:latin typeface="Trebuchet MS" panose="020B0603020202020204" pitchFamily="34" charset="0"/>
              </a:rPr>
              <a:t>Persuasive</a:t>
            </a:r>
            <a:r>
              <a:rPr lang="ru-RU" sz="1600" b="1" dirty="0">
                <a:solidFill>
                  <a:srgbClr val="004D69"/>
                </a:solidFill>
                <a:latin typeface="Trebuchet MS" panose="020B0603020202020204" pitchFamily="34" charset="0"/>
              </a:rPr>
              <a:t> </a:t>
            </a:r>
            <a:r>
              <a:rPr lang="ru-RU" sz="1600" b="1" dirty="0" err="1">
                <a:solidFill>
                  <a:srgbClr val="004D69"/>
                </a:solidFill>
                <a:latin typeface="Trebuchet MS" panose="020B0603020202020204" pitchFamily="34" charset="0"/>
              </a:rPr>
              <a:t>Technologies</a:t>
            </a:r>
            <a:r>
              <a:rPr lang="ru-RU" sz="1600" b="1" dirty="0">
                <a:solidFill>
                  <a:srgbClr val="004D69"/>
                </a:solidFill>
                <a:latin typeface="Trebuchet MS" panose="020B0603020202020204" pitchFamily="34" charset="0"/>
              </a:rPr>
              <a:t> </a:t>
            </a:r>
            <a:r>
              <a:rPr lang="ru-RU" sz="16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– </a:t>
            </a:r>
          </a:p>
          <a:p>
            <a:r>
              <a:rPr lang="ru-RU" sz="16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«</a:t>
            </a:r>
            <a:r>
              <a:rPr lang="ru-RU" b="1" dirty="0">
                <a:solidFill>
                  <a:srgbClr val="1B996C"/>
                </a:solidFill>
                <a:latin typeface="Trebuchet MS" panose="020B0603020202020204" pitchFamily="34" charset="0"/>
              </a:rPr>
              <a:t>компьютеры в качестве технологий влияния</a:t>
            </a:r>
            <a:r>
              <a:rPr lang="ru-RU" sz="16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»).</a:t>
            </a:r>
          </a:p>
          <a:p>
            <a:pPr>
              <a:lnSpc>
                <a:spcPct val="150000"/>
              </a:lnSpc>
            </a:pPr>
            <a:r>
              <a:rPr lang="ru-RU" sz="1600" b="1" dirty="0" err="1">
                <a:solidFill>
                  <a:srgbClr val="004D69"/>
                </a:solidFill>
                <a:latin typeface="Trebuchet MS" panose="020B0603020202020204" pitchFamily="34" charset="0"/>
              </a:rPr>
              <a:t>К</a:t>
            </a:r>
            <a:r>
              <a:rPr lang="ru-RU" sz="1600" b="1" dirty="0" err="1" smtClean="0">
                <a:solidFill>
                  <a:srgbClr val="004D69"/>
                </a:solidFill>
                <a:latin typeface="Trebuchet MS" panose="020B0603020202020204" pitchFamily="34" charset="0"/>
              </a:rPr>
              <a:t>аптология</a:t>
            </a:r>
            <a:r>
              <a:rPr lang="ru-RU" sz="16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 </a:t>
            </a:r>
            <a:r>
              <a:rPr lang="ru-RU" sz="1600" b="1" dirty="0">
                <a:solidFill>
                  <a:srgbClr val="004D69"/>
                </a:solidFill>
                <a:latin typeface="Trebuchet MS" panose="020B0603020202020204" pitchFamily="34" charset="0"/>
              </a:rPr>
              <a:t>переросла в </a:t>
            </a:r>
            <a:endParaRPr lang="ru-RU" sz="1600" b="1" dirty="0" smtClean="0">
              <a:solidFill>
                <a:srgbClr val="004D69"/>
              </a:solidFill>
              <a:latin typeface="Trebuchet MS" panose="020B0603020202020204" pitchFamily="34" charset="0"/>
            </a:endParaRPr>
          </a:p>
          <a:p>
            <a:r>
              <a:rPr lang="ru-RU" sz="1600" b="1" dirty="0" err="1" smtClean="0">
                <a:solidFill>
                  <a:srgbClr val="1B996C"/>
                </a:solidFill>
                <a:latin typeface="Trebuchet MS" panose="020B0603020202020204" pitchFamily="34" charset="0"/>
              </a:rPr>
              <a:t>бихевиоральный</a:t>
            </a:r>
            <a:r>
              <a:rPr lang="ru-RU" sz="1600" b="1" dirty="0" smtClean="0">
                <a:solidFill>
                  <a:srgbClr val="1B996C"/>
                </a:solidFill>
                <a:latin typeface="Trebuchet MS" panose="020B0603020202020204" pitchFamily="34" charset="0"/>
              </a:rPr>
              <a:t> </a:t>
            </a:r>
            <a:r>
              <a:rPr lang="ru-RU" sz="1600" b="1" dirty="0">
                <a:solidFill>
                  <a:srgbClr val="1B996C"/>
                </a:solidFill>
                <a:latin typeface="Trebuchet MS" panose="020B0603020202020204" pitchFamily="34" charset="0"/>
              </a:rPr>
              <a:t>дизайн</a:t>
            </a:r>
            <a:r>
              <a:rPr lang="ru-RU" sz="1600" b="1" dirty="0">
                <a:solidFill>
                  <a:srgbClr val="004D69"/>
                </a:solidFill>
                <a:latin typeface="Trebuchet MS" panose="020B0603020202020204" pitchFamily="34" charset="0"/>
              </a:rPr>
              <a:t>, который теперь </a:t>
            </a:r>
            <a:endParaRPr lang="ru-RU" sz="1600" b="1" dirty="0" smtClean="0">
              <a:solidFill>
                <a:srgbClr val="004D69"/>
              </a:solidFill>
              <a:latin typeface="Trebuchet MS" panose="020B0603020202020204" pitchFamily="34" charset="0"/>
            </a:endParaRPr>
          </a:p>
          <a:p>
            <a:r>
              <a:rPr lang="ru-RU" sz="16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внедряется </a:t>
            </a:r>
            <a:r>
              <a:rPr lang="ru-RU" sz="1600" b="1" dirty="0">
                <a:solidFill>
                  <a:srgbClr val="004D69"/>
                </a:solidFill>
                <a:latin typeface="Trebuchet MS" panose="020B0603020202020204" pitchFamily="34" charset="0"/>
              </a:rPr>
              <a:t>в цифровую часть нашей </a:t>
            </a:r>
            <a:endParaRPr lang="ru-RU" sz="1600" b="1" dirty="0" smtClean="0">
              <a:solidFill>
                <a:srgbClr val="004D69"/>
              </a:solidFill>
              <a:latin typeface="Trebuchet MS" panose="020B0603020202020204" pitchFamily="34" charset="0"/>
            </a:endParaRPr>
          </a:p>
          <a:p>
            <a:r>
              <a:rPr lang="ru-RU" sz="16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повседневной </a:t>
            </a:r>
            <a:r>
              <a:rPr lang="ru-RU" sz="1600" b="1" dirty="0">
                <a:solidFill>
                  <a:srgbClr val="004D69"/>
                </a:solidFill>
                <a:latin typeface="Trebuchet MS" panose="020B0603020202020204" pitchFamily="34" charset="0"/>
              </a:rPr>
              <a:t>жизни</a:t>
            </a:r>
            <a:r>
              <a:rPr lang="ru-RU" sz="16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.</a:t>
            </a:r>
          </a:p>
          <a:p>
            <a:endParaRPr lang="ru-RU" sz="1600" b="1" dirty="0" smtClean="0">
              <a:solidFill>
                <a:srgbClr val="004D69"/>
              </a:solidFill>
              <a:latin typeface="Trebuchet MS" panose="020B0603020202020204" pitchFamily="34" charset="0"/>
            </a:endParaRPr>
          </a:p>
        </p:txBody>
      </p:sp>
      <p:sp>
        <p:nvSpPr>
          <p:cNvPr id="8" name="Прямоугольник с двумя усеченными противолежащими углами 7"/>
          <p:cNvSpPr/>
          <p:nvPr/>
        </p:nvSpPr>
        <p:spPr>
          <a:xfrm>
            <a:off x="4274139" y="1572127"/>
            <a:ext cx="4616449" cy="1940409"/>
          </a:xfrm>
          <a:prstGeom prst="snip2DiagRect">
            <a:avLst>
              <a:gd name="adj1" fmla="val 36752"/>
              <a:gd name="adj2" fmla="val 0"/>
            </a:avLst>
          </a:prstGeom>
          <a:solidFill>
            <a:srgbClr val="1B996C">
              <a:alpha val="10000"/>
            </a:srgbClr>
          </a:solidFill>
          <a:ln w="19050">
            <a:solidFill>
              <a:srgbClr val="1370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«Чем </a:t>
            </a:r>
            <a:r>
              <a:rPr lang="ru-RU" sz="1600" b="1" dirty="0">
                <a:solidFill>
                  <a:srgbClr val="004D69"/>
                </a:solidFill>
                <a:latin typeface="Trebuchet MS" panose="020B0603020202020204" pitchFamily="34" charset="0"/>
              </a:rPr>
              <a:t>внезапнее и интенсивнее будет эмоциональный отклик человека при первом опыте использования, тем выше вероятность того, что этот сервис станет базовым выбором </a:t>
            </a:r>
            <a:r>
              <a:rPr lang="ru-RU" sz="16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человека»</a:t>
            </a:r>
            <a:endParaRPr lang="ru-RU" sz="1600" dirty="0"/>
          </a:p>
        </p:txBody>
      </p:sp>
      <p:sp>
        <p:nvSpPr>
          <p:cNvPr id="3" name="TextBox 2"/>
          <p:cNvSpPr txBox="1"/>
          <p:nvPr/>
        </p:nvSpPr>
        <p:spPr>
          <a:xfrm>
            <a:off x="4184125" y="4313577"/>
            <a:ext cx="495987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4D69"/>
                </a:solidFill>
                <a:latin typeface="Trebuchet MS" panose="020B0603020202020204" pitchFamily="34" charset="0"/>
              </a:rPr>
              <a:t>«Дети проводят бесчисленные часы в социальных сетях и мире видеоигр в погоне за «лайками», «</a:t>
            </a:r>
            <a:r>
              <a:rPr lang="ru-RU" b="1" dirty="0" err="1">
                <a:solidFill>
                  <a:srgbClr val="004D69"/>
                </a:solidFill>
                <a:latin typeface="Trebuchet MS" panose="020B0603020202020204" pitchFamily="34" charset="0"/>
              </a:rPr>
              <a:t>френдами</a:t>
            </a:r>
            <a:r>
              <a:rPr lang="ru-RU" b="1" dirty="0">
                <a:solidFill>
                  <a:srgbClr val="004D69"/>
                </a:solidFill>
                <a:latin typeface="Trebuchet MS" panose="020B0603020202020204" pitchFamily="34" charset="0"/>
              </a:rPr>
              <a:t>», заработанными очками и уровнями в игре, потому что это дает </a:t>
            </a:r>
            <a:r>
              <a:rPr lang="ru-RU" b="1" dirty="0">
                <a:solidFill>
                  <a:srgbClr val="FF0000"/>
                </a:solidFill>
                <a:latin typeface="Trebuchet MS" panose="020B0603020202020204" pitchFamily="34" charset="0"/>
              </a:rPr>
              <a:t>стимул</a:t>
            </a:r>
            <a:r>
              <a:rPr lang="ru-RU" b="1" dirty="0">
                <a:solidFill>
                  <a:srgbClr val="004D69"/>
                </a:solidFill>
                <a:latin typeface="Trebuchet MS" panose="020B0603020202020204" pitchFamily="34" charset="0"/>
              </a:rPr>
              <a:t>. Дети считают, что это делает их счастливыми и </a:t>
            </a:r>
            <a:r>
              <a:rPr lang="ru-RU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успешными.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1231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Объект 2"/>
          <p:cNvSpPr txBox="1">
            <a:spLocks/>
          </p:cNvSpPr>
          <p:nvPr/>
        </p:nvSpPr>
        <p:spPr>
          <a:xfrm>
            <a:off x="551246" y="519513"/>
            <a:ext cx="7804298" cy="639867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-360000">
              <a:lnSpc>
                <a:spcPct val="80000"/>
              </a:lnSpc>
              <a:spcAft>
                <a:spcPts val="1200"/>
              </a:spcAft>
              <a:buClr>
                <a:srgbClr val="023F56"/>
              </a:buClr>
              <a:buSzPct val="80000"/>
              <a:buBlip>
                <a:blip r:embed="rId2"/>
              </a:buBlip>
            </a:pPr>
            <a:r>
              <a:rPr lang="ru-RU" sz="18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Скажите </a:t>
            </a:r>
            <a:r>
              <a:rPr lang="ru-RU" sz="1800" b="1" dirty="0">
                <a:solidFill>
                  <a:srgbClr val="004D69"/>
                </a:solidFill>
                <a:latin typeface="Trebuchet MS" panose="020B0603020202020204" pitchFamily="34" charset="0"/>
              </a:rPr>
              <a:t>ребенку, что хотите решить эту проблему и спросите о его готовности подумать о ситуации вместе</a:t>
            </a:r>
          </a:p>
          <a:p>
            <a:pPr marL="0" indent="-360000">
              <a:lnSpc>
                <a:spcPct val="80000"/>
              </a:lnSpc>
              <a:spcAft>
                <a:spcPts val="1200"/>
              </a:spcAft>
              <a:buClr>
                <a:srgbClr val="023F56"/>
              </a:buClr>
              <a:buSzPct val="80000"/>
              <a:buBlip>
                <a:blip r:embed="rId2"/>
              </a:buBlip>
            </a:pPr>
            <a:r>
              <a:rPr lang="ru-RU" sz="18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Определите </a:t>
            </a:r>
            <a:r>
              <a:rPr lang="ru-RU" sz="1800" b="1" dirty="0">
                <a:solidFill>
                  <a:srgbClr val="004D69"/>
                </a:solidFill>
                <a:latin typeface="Trebuchet MS" panose="020B0603020202020204" pitchFamily="34" charset="0"/>
              </a:rPr>
              <a:t>проблему кратко и ясно, свести к минимуму вину, стыд, обвинения </a:t>
            </a:r>
            <a:r>
              <a:rPr lang="ru-RU" sz="18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и преувеличения</a:t>
            </a:r>
          </a:p>
          <a:p>
            <a:pPr marL="0" indent="-360000">
              <a:lnSpc>
                <a:spcPct val="80000"/>
              </a:lnSpc>
              <a:spcAft>
                <a:spcPts val="1200"/>
              </a:spcAft>
              <a:buClr>
                <a:srgbClr val="023F56"/>
              </a:buClr>
              <a:buSzPct val="80000"/>
              <a:buBlip>
                <a:blip r:embed="rId2"/>
              </a:buBlip>
            </a:pPr>
            <a:r>
              <a:rPr lang="ru-RU" sz="18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Расскажите</a:t>
            </a:r>
            <a:r>
              <a:rPr lang="ru-RU" sz="1800" b="1" dirty="0">
                <a:solidFill>
                  <a:srgbClr val="004D69"/>
                </a:solidFill>
                <a:latin typeface="Trebuchet MS" panose="020B0603020202020204" pitchFamily="34" charset="0"/>
              </a:rPr>
              <a:t>, что ВЫ чувствуете, начиная со слов «Я», «Мне» и расскажите чего Вы </a:t>
            </a:r>
            <a:r>
              <a:rPr lang="ru-RU" sz="18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хотите</a:t>
            </a:r>
          </a:p>
          <a:p>
            <a:pPr marL="0" indent="-360000">
              <a:lnSpc>
                <a:spcPct val="80000"/>
              </a:lnSpc>
              <a:spcAft>
                <a:spcPts val="1200"/>
              </a:spcAft>
              <a:buClr>
                <a:srgbClr val="023F56"/>
              </a:buClr>
              <a:buSzPct val="80000"/>
              <a:buBlip>
                <a:blip r:embed="rId2"/>
              </a:buBlip>
            </a:pPr>
            <a:r>
              <a:rPr lang="ru-RU" sz="18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Спросите </a:t>
            </a:r>
            <a:r>
              <a:rPr lang="ru-RU" sz="1800" b="1" dirty="0">
                <a:solidFill>
                  <a:srgbClr val="004D69"/>
                </a:solidFill>
                <a:latin typeface="Trebuchet MS" panose="020B0603020202020204" pitchFamily="34" charset="0"/>
              </a:rPr>
              <a:t>ребенка, что чувствует и хочет </a:t>
            </a:r>
            <a:r>
              <a:rPr lang="ru-RU" sz="18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он</a:t>
            </a:r>
          </a:p>
          <a:p>
            <a:pPr marL="0" indent="-360000">
              <a:lnSpc>
                <a:spcPct val="80000"/>
              </a:lnSpc>
              <a:spcAft>
                <a:spcPts val="1200"/>
              </a:spcAft>
              <a:buClr>
                <a:srgbClr val="023F56"/>
              </a:buClr>
              <a:buSzPct val="80000"/>
              <a:buBlip>
                <a:blip r:embed="rId2"/>
              </a:buBlip>
            </a:pPr>
            <a:r>
              <a:rPr lang="ru-RU" sz="18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Вместе </a:t>
            </a:r>
            <a:r>
              <a:rPr lang="ru-RU" sz="1800" b="1" dirty="0">
                <a:solidFill>
                  <a:srgbClr val="004D69"/>
                </a:solidFill>
                <a:latin typeface="Trebuchet MS" panose="020B0603020202020204" pitchFamily="34" charset="0"/>
              </a:rPr>
              <a:t>на бумаге напишите все возможные предложения по разрешению конфликта. Не критиковать и не отвергать ни одну </a:t>
            </a:r>
            <a:r>
              <a:rPr lang="ru-RU" sz="18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идею</a:t>
            </a:r>
          </a:p>
          <a:p>
            <a:pPr marL="0" indent="-360000">
              <a:lnSpc>
                <a:spcPct val="80000"/>
              </a:lnSpc>
              <a:spcAft>
                <a:spcPts val="1200"/>
              </a:spcAft>
              <a:buClr>
                <a:srgbClr val="023F56"/>
              </a:buClr>
              <a:buSzPct val="80000"/>
              <a:buBlip>
                <a:blip r:embed="rId2"/>
              </a:buBlip>
            </a:pPr>
            <a:r>
              <a:rPr lang="ru-RU" sz="18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Дайте </a:t>
            </a:r>
            <a:r>
              <a:rPr lang="ru-RU" sz="1800" b="1" dirty="0">
                <a:solidFill>
                  <a:srgbClr val="004D69"/>
                </a:solidFill>
                <a:latin typeface="Trebuchet MS" panose="020B0603020202020204" pitchFamily="34" charset="0"/>
              </a:rPr>
              <a:t>лист ребенку, пусть он вычеркнет все идеи, которые его не </a:t>
            </a:r>
            <a:r>
              <a:rPr lang="ru-RU" sz="18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вдохновляют</a:t>
            </a:r>
          </a:p>
          <a:p>
            <a:pPr marL="0" indent="-360000">
              <a:lnSpc>
                <a:spcPct val="80000"/>
              </a:lnSpc>
              <a:spcAft>
                <a:spcPts val="1200"/>
              </a:spcAft>
              <a:buClr>
                <a:srgbClr val="023F56"/>
              </a:buClr>
              <a:buSzPct val="80000"/>
              <a:buBlip>
                <a:blip r:embed="rId2"/>
              </a:buBlip>
            </a:pPr>
            <a:r>
              <a:rPr lang="ru-RU" sz="18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Затем </a:t>
            </a:r>
            <a:r>
              <a:rPr lang="ru-RU" sz="1800" b="1" dirty="0">
                <a:solidFill>
                  <a:srgbClr val="004D69"/>
                </a:solidFill>
                <a:latin typeface="Trebuchet MS" panose="020B0603020202020204" pitchFamily="34" charset="0"/>
              </a:rPr>
              <a:t>сами вычеркнете то, что Вам не </a:t>
            </a:r>
            <a:r>
              <a:rPr lang="ru-RU" sz="18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понравится</a:t>
            </a:r>
          </a:p>
          <a:p>
            <a:pPr marL="0" indent="-360000">
              <a:lnSpc>
                <a:spcPct val="80000"/>
              </a:lnSpc>
              <a:spcAft>
                <a:spcPts val="1200"/>
              </a:spcAft>
              <a:buClr>
                <a:srgbClr val="023F56"/>
              </a:buClr>
              <a:buSzPct val="80000"/>
              <a:buBlip>
                <a:blip r:embed="rId2"/>
              </a:buBlip>
            </a:pPr>
            <a:r>
              <a:rPr lang="ru-RU" sz="18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Выберете </a:t>
            </a:r>
            <a:r>
              <a:rPr lang="ru-RU" sz="1800" b="1" dirty="0">
                <a:solidFill>
                  <a:srgbClr val="004D69"/>
                </a:solidFill>
                <a:latin typeface="Trebuchet MS" panose="020B0603020202020204" pitchFamily="34" charset="0"/>
              </a:rPr>
              <a:t>одно предложение в качестве решения </a:t>
            </a:r>
            <a:r>
              <a:rPr lang="ru-RU" sz="18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проблемы</a:t>
            </a:r>
          </a:p>
          <a:p>
            <a:pPr marL="0" indent="-360000">
              <a:lnSpc>
                <a:spcPct val="80000"/>
              </a:lnSpc>
              <a:spcAft>
                <a:spcPts val="1200"/>
              </a:spcAft>
              <a:buClr>
                <a:srgbClr val="023F56"/>
              </a:buClr>
              <a:buSzPct val="80000"/>
              <a:buBlip>
                <a:blip r:embed="rId2"/>
              </a:buBlip>
            </a:pPr>
            <a:r>
              <a:rPr lang="ru-RU" sz="18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Договоритесь </a:t>
            </a:r>
            <a:r>
              <a:rPr lang="ru-RU" sz="1800" b="1" dirty="0">
                <a:solidFill>
                  <a:srgbClr val="004D69"/>
                </a:solidFill>
                <a:latin typeface="Trebuchet MS" panose="020B0603020202020204" pitchFamily="34" charset="0"/>
              </a:rPr>
              <a:t>в течении какого времени приведете решение в исполнение. Если решение не срабатывает- начните сначала</a:t>
            </a:r>
            <a:endParaRPr lang="ru-RU" sz="1800" b="1" dirty="0" smtClean="0">
              <a:solidFill>
                <a:srgbClr val="004D69"/>
              </a:solidFill>
              <a:latin typeface="Trebuchet MS" panose="020B0603020202020204" pitchFamily="34" charset="0"/>
            </a:endParaRPr>
          </a:p>
          <a:p>
            <a:pPr marL="0" indent="-360000">
              <a:lnSpc>
                <a:spcPct val="80000"/>
              </a:lnSpc>
              <a:spcAft>
                <a:spcPts val="1200"/>
              </a:spcAft>
              <a:buClr>
                <a:srgbClr val="023F56"/>
              </a:buClr>
              <a:buSzPct val="80000"/>
              <a:buBlip>
                <a:blip r:embed="rId2"/>
              </a:buBlip>
            </a:pPr>
            <a:endParaRPr lang="ru-RU" sz="1800" b="1" dirty="0">
              <a:solidFill>
                <a:srgbClr val="004D69"/>
              </a:solidFill>
              <a:latin typeface="Trebuchet MS" panose="020B0603020202020204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0" y="390800"/>
            <a:ext cx="7356764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-1877" y="3"/>
            <a:ext cx="8167948" cy="405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АЛГОРИТМ ДЕЙСТВИЯ РОДИТЕЛЕЙ</a:t>
            </a:r>
            <a:endParaRPr lang="ru-RU" sz="2000" b="1" dirty="0">
              <a:solidFill>
                <a:srgbClr val="054961"/>
              </a:solidFill>
              <a:latin typeface="Trebuchet MS" panose="020B0603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2222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-1877" y="3"/>
            <a:ext cx="8167948" cy="405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МИР СЕГОДНЯ</a:t>
            </a:r>
          </a:p>
        </p:txBody>
      </p:sp>
      <p:grpSp>
        <p:nvGrpSpPr>
          <p:cNvPr id="24" name="Группа 23"/>
          <p:cNvGrpSpPr/>
          <p:nvPr/>
        </p:nvGrpSpPr>
        <p:grpSpPr>
          <a:xfrm>
            <a:off x="732602" y="1397742"/>
            <a:ext cx="3445661" cy="1508105"/>
            <a:chOff x="750222" y="1259297"/>
            <a:chExt cx="3445661" cy="1508105"/>
          </a:xfrm>
        </p:grpSpPr>
        <p:grpSp>
          <p:nvGrpSpPr>
            <p:cNvPr id="17" name="Группа 16"/>
            <p:cNvGrpSpPr/>
            <p:nvPr/>
          </p:nvGrpSpPr>
          <p:grpSpPr>
            <a:xfrm>
              <a:off x="1390337" y="1259297"/>
              <a:ext cx="2805546" cy="1508105"/>
              <a:chOff x="1051861" y="3678939"/>
              <a:chExt cx="2805546" cy="1508105"/>
            </a:xfrm>
          </p:grpSpPr>
          <p:cxnSp>
            <p:nvCxnSpPr>
              <p:cNvPr id="18" name="Прямая соединительная линия 17"/>
              <p:cNvCxnSpPr/>
              <p:nvPr/>
            </p:nvCxnSpPr>
            <p:spPr>
              <a:xfrm>
                <a:off x="1061457" y="3781433"/>
                <a:ext cx="0" cy="1270633"/>
              </a:xfrm>
              <a:prstGeom prst="line">
                <a:avLst/>
              </a:prstGeom>
              <a:ln w="28575">
                <a:solidFill>
                  <a:srgbClr val="05496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Прямоугольник 18"/>
              <p:cNvSpPr/>
              <p:nvPr/>
            </p:nvSpPr>
            <p:spPr>
              <a:xfrm>
                <a:off x="1051861" y="3678939"/>
                <a:ext cx="2805546" cy="15081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buClr>
                    <a:srgbClr val="023F56"/>
                  </a:buClr>
                  <a:buSzPct val="80000"/>
                </a:pPr>
                <a:r>
                  <a:rPr lang="ru-RU" sz="4800" b="1" dirty="0" smtClean="0">
                    <a:solidFill>
                      <a:srgbClr val="1B996C"/>
                    </a:solidFill>
                    <a:latin typeface="Trebuchet MS" panose="020B0603020202020204" pitchFamily="34" charset="0"/>
                  </a:rPr>
                  <a:t>7.6*10</a:t>
                </a:r>
                <a:r>
                  <a:rPr lang="ru-RU" sz="4800" b="1" baseline="30000" dirty="0" smtClean="0">
                    <a:solidFill>
                      <a:srgbClr val="1B996C"/>
                    </a:solidFill>
                    <a:latin typeface="Trebuchet MS" panose="020B0603020202020204" pitchFamily="34" charset="0"/>
                  </a:rPr>
                  <a:t>9</a:t>
                </a:r>
                <a:endParaRPr lang="ru-RU" sz="4800" b="1" dirty="0">
                  <a:solidFill>
                    <a:srgbClr val="1B996C"/>
                  </a:solidFill>
                  <a:latin typeface="Trebuchet MS" panose="020B0603020202020204" pitchFamily="34" charset="0"/>
                </a:endParaRPr>
              </a:p>
              <a:p>
                <a:pPr>
                  <a:buClr>
                    <a:srgbClr val="023F56"/>
                  </a:buClr>
                  <a:buSzPct val="80000"/>
                </a:pPr>
                <a:r>
                  <a:rPr lang="ru-RU" sz="2400" b="1" dirty="0" smtClean="0">
                    <a:solidFill>
                      <a:srgbClr val="1B996C"/>
                    </a:solidFill>
                    <a:latin typeface="Trebuchet MS" panose="020B0603020202020204" pitchFamily="34" charset="0"/>
                  </a:rPr>
                  <a:t>(7 </a:t>
                </a:r>
                <a:r>
                  <a:rPr lang="ru-RU" sz="2400" b="1" dirty="0">
                    <a:solidFill>
                      <a:srgbClr val="1B996C"/>
                    </a:solidFill>
                    <a:latin typeface="Trebuchet MS" panose="020B0603020202020204" pitchFamily="34" charset="0"/>
                  </a:rPr>
                  <a:t>6</a:t>
                </a:r>
                <a:r>
                  <a:rPr lang="ru-RU" sz="2400" b="1" dirty="0" smtClean="0">
                    <a:solidFill>
                      <a:srgbClr val="1B996C"/>
                    </a:solidFill>
                    <a:latin typeface="Trebuchet MS" panose="020B0603020202020204" pitchFamily="34" charset="0"/>
                  </a:rPr>
                  <a:t>00 </a:t>
                </a:r>
                <a:r>
                  <a:rPr lang="ru-RU" sz="2400" b="1" dirty="0">
                    <a:solidFill>
                      <a:srgbClr val="1B996C"/>
                    </a:solidFill>
                    <a:latin typeface="Trebuchet MS" panose="020B0603020202020204" pitchFamily="34" charset="0"/>
                  </a:rPr>
                  <a:t>000 000)</a:t>
                </a:r>
              </a:p>
              <a:p>
                <a:pPr>
                  <a:buClr>
                    <a:srgbClr val="023F56"/>
                  </a:buClr>
                  <a:buSzPct val="80000"/>
                </a:pPr>
                <a:r>
                  <a:rPr lang="ru-RU" sz="2000" b="1" dirty="0">
                    <a:solidFill>
                      <a:srgbClr val="054961"/>
                    </a:solidFill>
                    <a:latin typeface="Trebuchet MS" panose="020B0603020202020204" pitchFamily="34" charset="0"/>
                  </a:rPr>
                  <a:t>ЖИТЕЛЕЙ ЗЕМЛИ</a:t>
                </a:r>
              </a:p>
            </p:txBody>
          </p:sp>
        </p:grpSp>
        <p:pic>
          <p:nvPicPr>
            <p:cNvPr id="23" name="Рисунок 2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50222" y="1361791"/>
              <a:ext cx="635317" cy="1270633"/>
            </a:xfrm>
            <a:prstGeom prst="rect">
              <a:avLst/>
            </a:prstGeom>
          </p:spPr>
        </p:pic>
      </p:grpSp>
      <p:grpSp>
        <p:nvGrpSpPr>
          <p:cNvPr id="26" name="Группа 25"/>
          <p:cNvGrpSpPr/>
          <p:nvPr/>
        </p:nvGrpSpPr>
        <p:grpSpPr>
          <a:xfrm>
            <a:off x="4654220" y="1397742"/>
            <a:ext cx="4247893" cy="1508105"/>
            <a:chOff x="4053204" y="1738846"/>
            <a:chExt cx="4247893" cy="1508105"/>
          </a:xfrm>
        </p:grpSpPr>
        <p:grpSp>
          <p:nvGrpSpPr>
            <p:cNvPr id="14" name="Группа 13"/>
            <p:cNvGrpSpPr/>
            <p:nvPr/>
          </p:nvGrpSpPr>
          <p:grpSpPr>
            <a:xfrm>
              <a:off x="4793802" y="1738846"/>
              <a:ext cx="3507295" cy="1508105"/>
              <a:chOff x="1051860" y="3678939"/>
              <a:chExt cx="3507295" cy="1508105"/>
            </a:xfrm>
          </p:grpSpPr>
          <p:cxnSp>
            <p:nvCxnSpPr>
              <p:cNvPr id="15" name="Прямая соединительная линия 14"/>
              <p:cNvCxnSpPr/>
              <p:nvPr/>
            </p:nvCxnSpPr>
            <p:spPr>
              <a:xfrm>
                <a:off x="1061457" y="3781433"/>
                <a:ext cx="0" cy="1315818"/>
              </a:xfrm>
              <a:prstGeom prst="line">
                <a:avLst/>
              </a:prstGeom>
              <a:ln w="28575">
                <a:solidFill>
                  <a:srgbClr val="05496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Прямоугольник 15"/>
              <p:cNvSpPr/>
              <p:nvPr/>
            </p:nvSpPr>
            <p:spPr>
              <a:xfrm>
                <a:off x="1051860" y="3678939"/>
                <a:ext cx="3507295" cy="15081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buClr>
                    <a:srgbClr val="023F56"/>
                  </a:buClr>
                  <a:buSzPct val="80000"/>
                </a:pPr>
                <a:r>
                  <a:rPr lang="ru-RU" sz="4800" b="1" dirty="0">
                    <a:solidFill>
                      <a:srgbClr val="1B996C"/>
                    </a:solidFill>
                    <a:latin typeface="Trebuchet MS" panose="020B0603020202020204" pitchFamily="34" charset="0"/>
                  </a:rPr>
                  <a:t>4,5*10</a:t>
                </a:r>
                <a:r>
                  <a:rPr lang="ru-RU" sz="4800" b="1" baseline="30000" dirty="0">
                    <a:solidFill>
                      <a:srgbClr val="1B996C"/>
                    </a:solidFill>
                    <a:latin typeface="Trebuchet MS" panose="020B0603020202020204" pitchFamily="34" charset="0"/>
                  </a:rPr>
                  <a:t>9</a:t>
                </a:r>
                <a:endParaRPr lang="ru-RU" sz="4800" b="1" dirty="0">
                  <a:solidFill>
                    <a:srgbClr val="1B996C"/>
                  </a:solidFill>
                  <a:latin typeface="Trebuchet MS" panose="020B0603020202020204" pitchFamily="34" charset="0"/>
                </a:endParaRPr>
              </a:p>
              <a:p>
                <a:pPr>
                  <a:buClr>
                    <a:srgbClr val="023F56"/>
                  </a:buClr>
                  <a:buSzPct val="80000"/>
                </a:pPr>
                <a:r>
                  <a:rPr lang="ru-RU" sz="2400" b="1" dirty="0">
                    <a:solidFill>
                      <a:srgbClr val="1B996C"/>
                    </a:solidFill>
                    <a:latin typeface="Trebuchet MS" panose="020B0603020202020204" pitchFamily="34" charset="0"/>
                  </a:rPr>
                  <a:t>(4 500 000 000)</a:t>
                </a:r>
              </a:p>
              <a:p>
                <a:pPr>
                  <a:buClr>
                    <a:srgbClr val="023F56"/>
                  </a:buClr>
                  <a:buSzPct val="80000"/>
                </a:pPr>
                <a:r>
                  <a:rPr lang="ru-RU" sz="2000" b="1" dirty="0">
                    <a:solidFill>
                      <a:srgbClr val="054961"/>
                    </a:solidFill>
                    <a:latin typeface="Trebuchet MS" panose="020B0603020202020204" pitchFamily="34" charset="0"/>
                  </a:rPr>
                  <a:t>МОБИЛЬНЫХ ТЕЛЕФОНОВ</a:t>
                </a:r>
              </a:p>
            </p:txBody>
          </p:sp>
        </p:grpSp>
        <p:pic>
          <p:nvPicPr>
            <p:cNvPr id="25" name="Рисунок 2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975" t="8965" r="28341" b="8448"/>
            <a:stretch/>
          </p:blipFill>
          <p:spPr>
            <a:xfrm>
              <a:off x="4053204" y="1841340"/>
              <a:ext cx="680056" cy="1315818"/>
            </a:xfrm>
            <a:prstGeom prst="rect">
              <a:avLst/>
            </a:prstGeom>
          </p:spPr>
        </p:pic>
      </p:grpSp>
      <p:grpSp>
        <p:nvGrpSpPr>
          <p:cNvPr id="28" name="Группа 27"/>
          <p:cNvGrpSpPr/>
          <p:nvPr/>
        </p:nvGrpSpPr>
        <p:grpSpPr>
          <a:xfrm>
            <a:off x="4654220" y="3809548"/>
            <a:ext cx="4176193" cy="1508105"/>
            <a:chOff x="1959840" y="3659564"/>
            <a:chExt cx="4176193" cy="1508105"/>
          </a:xfrm>
        </p:grpSpPr>
        <p:grpSp>
          <p:nvGrpSpPr>
            <p:cNvPr id="11" name="Группа 10"/>
            <p:cNvGrpSpPr/>
            <p:nvPr/>
          </p:nvGrpSpPr>
          <p:grpSpPr>
            <a:xfrm>
              <a:off x="3330487" y="3659564"/>
              <a:ext cx="2805546" cy="1508105"/>
              <a:chOff x="1051861" y="3678939"/>
              <a:chExt cx="2805546" cy="1508105"/>
            </a:xfrm>
          </p:grpSpPr>
          <p:cxnSp>
            <p:nvCxnSpPr>
              <p:cNvPr id="12" name="Прямая соединительная линия 11"/>
              <p:cNvCxnSpPr/>
              <p:nvPr/>
            </p:nvCxnSpPr>
            <p:spPr>
              <a:xfrm>
                <a:off x="1061457" y="3781433"/>
                <a:ext cx="0" cy="1297109"/>
              </a:xfrm>
              <a:prstGeom prst="line">
                <a:avLst/>
              </a:prstGeom>
              <a:ln w="28575">
                <a:solidFill>
                  <a:srgbClr val="05496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Прямоугольник 12"/>
              <p:cNvSpPr/>
              <p:nvPr/>
            </p:nvSpPr>
            <p:spPr>
              <a:xfrm>
                <a:off x="1051861" y="3678939"/>
                <a:ext cx="2805546" cy="15081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buClr>
                    <a:srgbClr val="023F56"/>
                  </a:buClr>
                  <a:buSzPct val="80000"/>
                </a:pPr>
                <a:r>
                  <a:rPr lang="ru-RU" sz="4800" b="1" dirty="0">
                    <a:solidFill>
                      <a:srgbClr val="1B996C"/>
                    </a:solidFill>
                    <a:latin typeface="Trebuchet MS" panose="020B0603020202020204" pitchFamily="34" charset="0"/>
                  </a:rPr>
                  <a:t>1,8*10</a:t>
                </a:r>
                <a:r>
                  <a:rPr lang="ru-RU" sz="4800" b="1" baseline="30000" dirty="0">
                    <a:solidFill>
                      <a:srgbClr val="1B996C"/>
                    </a:solidFill>
                    <a:latin typeface="Trebuchet MS" panose="020B0603020202020204" pitchFamily="34" charset="0"/>
                  </a:rPr>
                  <a:t>9</a:t>
                </a:r>
                <a:endParaRPr lang="ru-RU" sz="4800" b="1" dirty="0">
                  <a:solidFill>
                    <a:srgbClr val="1B996C"/>
                  </a:solidFill>
                  <a:latin typeface="Trebuchet MS" panose="020B0603020202020204" pitchFamily="34" charset="0"/>
                </a:endParaRPr>
              </a:p>
              <a:p>
                <a:pPr>
                  <a:buClr>
                    <a:srgbClr val="023F56"/>
                  </a:buClr>
                  <a:buSzPct val="80000"/>
                </a:pPr>
                <a:r>
                  <a:rPr lang="ru-RU" sz="2400" b="1" dirty="0">
                    <a:solidFill>
                      <a:srgbClr val="1B996C"/>
                    </a:solidFill>
                    <a:latin typeface="Trebuchet MS" panose="020B0603020202020204" pitchFamily="34" charset="0"/>
                  </a:rPr>
                  <a:t>(1 800 000 000)</a:t>
                </a:r>
              </a:p>
              <a:p>
                <a:pPr>
                  <a:buClr>
                    <a:srgbClr val="023F56"/>
                  </a:buClr>
                  <a:buSzPct val="80000"/>
                </a:pPr>
                <a:r>
                  <a:rPr lang="ru-RU" sz="2000" b="1" dirty="0">
                    <a:solidFill>
                      <a:srgbClr val="054961"/>
                    </a:solidFill>
                    <a:latin typeface="Trebuchet MS" panose="020B0603020202020204" pitchFamily="34" charset="0"/>
                  </a:rPr>
                  <a:t>КОМПЬЮТЕРОВ</a:t>
                </a:r>
              </a:p>
            </p:txBody>
          </p:sp>
        </p:grpSp>
        <p:pic>
          <p:nvPicPr>
            <p:cNvPr id="27" name="Рисунок 2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59840" y="3762058"/>
              <a:ext cx="1297109" cy="1297109"/>
            </a:xfrm>
            <a:prstGeom prst="rect">
              <a:avLst/>
            </a:prstGeom>
          </p:spPr>
        </p:pic>
      </p:grpSp>
      <p:grpSp>
        <p:nvGrpSpPr>
          <p:cNvPr id="30" name="Группа 29"/>
          <p:cNvGrpSpPr/>
          <p:nvPr/>
        </p:nvGrpSpPr>
        <p:grpSpPr>
          <a:xfrm>
            <a:off x="539420" y="3707054"/>
            <a:ext cx="3415559" cy="1508105"/>
            <a:chOff x="4569491" y="5059167"/>
            <a:chExt cx="3415559" cy="1508105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5349625" y="5059167"/>
              <a:ext cx="2635425" cy="1508105"/>
              <a:chOff x="1051861" y="3678939"/>
              <a:chExt cx="2635425" cy="1508105"/>
            </a:xfrm>
          </p:grpSpPr>
          <p:cxnSp>
            <p:nvCxnSpPr>
              <p:cNvPr id="9" name="Прямая соединительная линия 8"/>
              <p:cNvCxnSpPr/>
              <p:nvPr/>
            </p:nvCxnSpPr>
            <p:spPr>
              <a:xfrm>
                <a:off x="1061457" y="3781433"/>
                <a:ext cx="0" cy="1257184"/>
              </a:xfrm>
              <a:prstGeom prst="line">
                <a:avLst/>
              </a:prstGeom>
              <a:ln w="28575">
                <a:solidFill>
                  <a:srgbClr val="05496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Прямоугольник 9"/>
              <p:cNvSpPr/>
              <p:nvPr/>
            </p:nvSpPr>
            <p:spPr>
              <a:xfrm>
                <a:off x="1051861" y="3678939"/>
                <a:ext cx="2635425" cy="15081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buClr>
                    <a:srgbClr val="023F56"/>
                  </a:buClr>
                  <a:buSzPct val="80000"/>
                </a:pPr>
                <a:r>
                  <a:rPr lang="ru-RU" sz="4800" b="1" dirty="0">
                    <a:solidFill>
                      <a:srgbClr val="1B996C"/>
                    </a:solidFill>
                    <a:latin typeface="Trebuchet MS" panose="020B0603020202020204" pitchFamily="34" charset="0"/>
                  </a:rPr>
                  <a:t>1*10</a:t>
                </a:r>
                <a:r>
                  <a:rPr lang="ru-RU" sz="4800" b="1" baseline="30000" dirty="0">
                    <a:solidFill>
                      <a:srgbClr val="1B996C"/>
                    </a:solidFill>
                    <a:latin typeface="Trebuchet MS" panose="020B0603020202020204" pitchFamily="34" charset="0"/>
                  </a:rPr>
                  <a:t>9</a:t>
                </a:r>
                <a:endParaRPr lang="ru-RU" sz="4800" b="1" dirty="0">
                  <a:solidFill>
                    <a:srgbClr val="1B996C"/>
                  </a:solidFill>
                  <a:latin typeface="Trebuchet MS" panose="020B0603020202020204" pitchFamily="34" charset="0"/>
                </a:endParaRPr>
              </a:p>
              <a:p>
                <a:pPr>
                  <a:buClr>
                    <a:srgbClr val="023F56"/>
                  </a:buClr>
                  <a:buSzPct val="80000"/>
                </a:pPr>
                <a:r>
                  <a:rPr lang="ru-RU" sz="2400" b="1" dirty="0">
                    <a:solidFill>
                      <a:srgbClr val="1B996C"/>
                    </a:solidFill>
                    <a:latin typeface="Trebuchet MS" panose="020B0603020202020204" pitchFamily="34" charset="0"/>
                  </a:rPr>
                  <a:t>(1 000 000 000)</a:t>
                </a:r>
              </a:p>
              <a:p>
                <a:pPr>
                  <a:buClr>
                    <a:srgbClr val="023F56"/>
                  </a:buClr>
                  <a:buSzPct val="80000"/>
                </a:pPr>
                <a:r>
                  <a:rPr lang="ru-RU" sz="2000" b="1" dirty="0">
                    <a:solidFill>
                      <a:srgbClr val="054961"/>
                    </a:solidFill>
                    <a:latin typeface="Trebuchet MS" panose="020B0603020202020204" pitchFamily="34" charset="0"/>
                  </a:rPr>
                  <a:t>СМАРТФОНОВ</a:t>
                </a:r>
              </a:p>
            </p:txBody>
          </p:sp>
        </p:grpSp>
        <p:pic>
          <p:nvPicPr>
            <p:cNvPr id="29" name="Рисунок 2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162" r="21008"/>
            <a:stretch/>
          </p:blipFill>
          <p:spPr>
            <a:xfrm>
              <a:off x="4569491" y="5161661"/>
              <a:ext cx="727023" cy="1257184"/>
            </a:xfrm>
            <a:prstGeom prst="rect">
              <a:avLst/>
            </a:prstGeom>
          </p:spPr>
        </p:pic>
      </p:grpSp>
      <p:cxnSp>
        <p:nvCxnSpPr>
          <p:cNvPr id="31" name="Прямая соединительная линия 30"/>
          <p:cNvCxnSpPr/>
          <p:nvPr/>
        </p:nvCxnSpPr>
        <p:spPr>
          <a:xfrm>
            <a:off x="0" y="374324"/>
            <a:ext cx="7356764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427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0" y="390800"/>
            <a:ext cx="7356764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-1877" y="3"/>
            <a:ext cx="8167948" cy="405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РЕКОМЕНДУЕМАЯ ЛИТЕРАТУРА</a:t>
            </a:r>
            <a:endParaRPr lang="ru-RU" sz="2000" b="1" dirty="0">
              <a:solidFill>
                <a:srgbClr val="054961"/>
              </a:solidFill>
              <a:latin typeface="Trebuchet MS" panose="020B0603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594552" y="1280523"/>
            <a:ext cx="8119118" cy="502599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-252000" algn="just">
              <a:spcBef>
                <a:spcPts val="0"/>
              </a:spcBef>
              <a:spcAft>
                <a:spcPts val="1200"/>
              </a:spcAft>
              <a:buClr>
                <a:srgbClr val="023F56"/>
              </a:buClr>
              <a:buSzPct val="125000"/>
              <a:buBlip>
                <a:blip r:embed="rId2"/>
              </a:buBlip>
            </a:pPr>
            <a:r>
              <a:rPr lang="ru-RU" sz="1800" b="1" dirty="0" smtClean="0">
                <a:solidFill>
                  <a:srgbClr val="1B996C"/>
                </a:solidFill>
                <a:latin typeface="Trebuchet MS" panose="020B0603020202020204" pitchFamily="34" charset="0"/>
              </a:rPr>
              <a:t>Жан </a:t>
            </a:r>
            <a:r>
              <a:rPr lang="ru-RU" sz="1800" b="1" dirty="0" err="1" smtClean="0">
                <a:solidFill>
                  <a:srgbClr val="1B996C"/>
                </a:solidFill>
                <a:latin typeface="Trebuchet MS" panose="020B0603020202020204" pitchFamily="34" charset="0"/>
              </a:rPr>
              <a:t>Ледлофф</a:t>
            </a:r>
            <a:r>
              <a:rPr lang="ru-RU" sz="1800" b="1" dirty="0" smtClean="0">
                <a:solidFill>
                  <a:srgbClr val="1B996C"/>
                </a:solidFill>
                <a:latin typeface="Trebuchet MS" panose="020B0603020202020204" pitchFamily="34" charset="0"/>
              </a:rPr>
              <a:t> </a:t>
            </a:r>
            <a:r>
              <a:rPr lang="ru-RU" sz="18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«Как вырастить ребенка счастливым»</a:t>
            </a:r>
            <a:endParaRPr lang="ru-RU" sz="1800" b="1" dirty="0">
              <a:solidFill>
                <a:srgbClr val="004D69"/>
              </a:solidFill>
              <a:latin typeface="Trebuchet MS" panose="020B0603020202020204" pitchFamily="34" charset="0"/>
            </a:endParaRPr>
          </a:p>
          <a:p>
            <a:pPr marL="0" indent="-252000" algn="just">
              <a:spcBef>
                <a:spcPts val="0"/>
              </a:spcBef>
              <a:spcAft>
                <a:spcPts val="1200"/>
              </a:spcAft>
              <a:buClr>
                <a:srgbClr val="023F56"/>
              </a:buClr>
              <a:buSzPct val="125000"/>
              <a:buBlip>
                <a:blip r:embed="rId2"/>
              </a:buBlip>
            </a:pPr>
            <a:r>
              <a:rPr lang="ru-RU" sz="1800" b="1" dirty="0" err="1" smtClean="0">
                <a:solidFill>
                  <a:srgbClr val="1B996C"/>
                </a:solidFill>
                <a:latin typeface="Trebuchet MS" panose="020B0603020202020204" pitchFamily="34" charset="0"/>
              </a:rPr>
              <a:t>Гиппенрейтер</a:t>
            </a:r>
            <a:r>
              <a:rPr lang="ru-RU" sz="1800" b="1" dirty="0" smtClean="0">
                <a:solidFill>
                  <a:srgbClr val="1B996C"/>
                </a:solidFill>
                <a:latin typeface="Trebuchet MS" panose="020B0603020202020204" pitchFamily="34" charset="0"/>
              </a:rPr>
              <a:t> Ю.Б. </a:t>
            </a:r>
            <a:r>
              <a:rPr lang="ru-RU" sz="18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«Общаться с ребенком. Как?»</a:t>
            </a:r>
            <a:endParaRPr lang="ru-RU" sz="1800" b="1" dirty="0">
              <a:solidFill>
                <a:srgbClr val="004D69"/>
              </a:solidFill>
              <a:latin typeface="Trebuchet MS" panose="020B0603020202020204" pitchFamily="34" charset="0"/>
            </a:endParaRPr>
          </a:p>
          <a:p>
            <a:pPr marL="0" indent="-252000" algn="just">
              <a:spcBef>
                <a:spcPts val="0"/>
              </a:spcBef>
              <a:spcAft>
                <a:spcPts val="1200"/>
              </a:spcAft>
              <a:buClr>
                <a:srgbClr val="023F56"/>
              </a:buClr>
              <a:buSzPct val="125000"/>
              <a:buBlip>
                <a:blip r:embed="rId2"/>
              </a:buBlip>
            </a:pPr>
            <a:r>
              <a:rPr lang="ru-RU" sz="1800" b="1" dirty="0" err="1" smtClean="0">
                <a:solidFill>
                  <a:srgbClr val="1B996C"/>
                </a:solidFill>
                <a:latin typeface="Trebuchet MS" panose="020B0603020202020204" pitchFamily="34" charset="0"/>
              </a:rPr>
              <a:t>Кэмпбелл</a:t>
            </a:r>
            <a:r>
              <a:rPr lang="ru-RU" sz="1800" b="1" dirty="0" smtClean="0">
                <a:solidFill>
                  <a:srgbClr val="1B996C"/>
                </a:solidFill>
                <a:latin typeface="Trebuchet MS" panose="020B0603020202020204" pitchFamily="34" charset="0"/>
              </a:rPr>
              <a:t> Росс </a:t>
            </a:r>
            <a:r>
              <a:rPr lang="ru-RU" sz="18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«Как на самом деле любить детей?»</a:t>
            </a:r>
            <a:endParaRPr lang="ru-RU" sz="1800" b="1" dirty="0">
              <a:solidFill>
                <a:srgbClr val="004D69"/>
              </a:solidFill>
              <a:latin typeface="Trebuchet MS" panose="020B0603020202020204" pitchFamily="34" charset="0"/>
            </a:endParaRPr>
          </a:p>
          <a:p>
            <a:pPr marL="0" indent="-252000" algn="just">
              <a:spcBef>
                <a:spcPts val="0"/>
              </a:spcBef>
              <a:spcAft>
                <a:spcPts val="1200"/>
              </a:spcAft>
              <a:buClr>
                <a:srgbClr val="023F56"/>
              </a:buClr>
              <a:buSzPct val="125000"/>
              <a:buBlip>
                <a:blip r:embed="rId2"/>
              </a:buBlip>
            </a:pPr>
            <a:r>
              <a:rPr lang="ru-RU" sz="1800" b="1" dirty="0" err="1" smtClean="0">
                <a:solidFill>
                  <a:srgbClr val="1B996C"/>
                </a:solidFill>
                <a:latin typeface="Trebuchet MS" panose="020B0603020202020204" pitchFamily="34" charset="0"/>
              </a:rPr>
              <a:t>Хоментаускас</a:t>
            </a:r>
            <a:r>
              <a:rPr lang="ru-RU" sz="1800" b="1" dirty="0" smtClean="0">
                <a:solidFill>
                  <a:srgbClr val="1B996C"/>
                </a:solidFill>
                <a:latin typeface="Trebuchet MS" panose="020B0603020202020204" pitchFamily="34" charset="0"/>
              </a:rPr>
              <a:t> Г.Т. </a:t>
            </a:r>
            <a:r>
              <a:rPr lang="ru-RU" sz="18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«Семья глазами ребенка»</a:t>
            </a:r>
            <a:endParaRPr lang="ru-RU" sz="1800" b="1" dirty="0">
              <a:solidFill>
                <a:srgbClr val="004D69"/>
              </a:solidFill>
              <a:latin typeface="Trebuchet MS" panose="020B0603020202020204" pitchFamily="34" charset="0"/>
            </a:endParaRPr>
          </a:p>
          <a:p>
            <a:pPr marL="0" indent="-252000" algn="just">
              <a:spcBef>
                <a:spcPts val="0"/>
              </a:spcBef>
              <a:spcAft>
                <a:spcPts val="1200"/>
              </a:spcAft>
              <a:buClr>
                <a:srgbClr val="023F56"/>
              </a:buClr>
              <a:buSzPct val="125000"/>
              <a:buBlip>
                <a:blip r:embed="rId2"/>
              </a:buBlip>
            </a:pPr>
            <a:r>
              <a:rPr lang="ru-RU" sz="1800" b="1" dirty="0" smtClean="0">
                <a:solidFill>
                  <a:srgbClr val="1B996C"/>
                </a:solidFill>
                <a:latin typeface="Trebuchet MS" panose="020B0603020202020204" pitchFamily="34" charset="0"/>
              </a:rPr>
              <a:t>Гусев Д. </a:t>
            </a:r>
            <a:r>
              <a:rPr lang="ru-RU" sz="18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«Уши машут ослом»</a:t>
            </a:r>
            <a:endParaRPr lang="ru-RU" sz="1800" b="1" dirty="0">
              <a:solidFill>
                <a:srgbClr val="004D69"/>
              </a:solidFill>
              <a:latin typeface="Trebuchet MS" panose="020B0603020202020204" pitchFamily="34" charset="0"/>
            </a:endParaRPr>
          </a:p>
          <a:p>
            <a:pPr marL="0" indent="-252000" algn="just">
              <a:spcBef>
                <a:spcPts val="0"/>
              </a:spcBef>
              <a:spcAft>
                <a:spcPts val="1200"/>
              </a:spcAft>
              <a:buClr>
                <a:srgbClr val="023F56"/>
              </a:buClr>
              <a:buSzPct val="125000"/>
              <a:buBlip>
                <a:blip r:embed="rId2"/>
              </a:buBlip>
            </a:pPr>
            <a:r>
              <a:rPr lang="ru-RU" sz="1800" b="1" dirty="0" smtClean="0">
                <a:solidFill>
                  <a:srgbClr val="1B996C"/>
                </a:solidFill>
                <a:latin typeface="Trebuchet MS" panose="020B0603020202020204" pitchFamily="34" charset="0"/>
              </a:rPr>
              <a:t>Шичко Г.А.</a:t>
            </a:r>
            <a:r>
              <a:rPr lang="ru-RU" sz="18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 «Алкогольная проблема в свете теории психологического программирования»</a:t>
            </a:r>
          </a:p>
          <a:p>
            <a:pPr marL="0" indent="-252000" algn="just">
              <a:spcBef>
                <a:spcPts val="0"/>
              </a:spcBef>
              <a:spcAft>
                <a:spcPts val="1200"/>
              </a:spcAft>
              <a:buClr>
                <a:srgbClr val="023F56"/>
              </a:buClr>
              <a:buSzPct val="125000"/>
              <a:buBlip>
                <a:blip r:embed="rId2"/>
              </a:buBlip>
            </a:pPr>
            <a:r>
              <a:rPr lang="ru-RU" sz="1800" b="1" dirty="0" smtClean="0">
                <a:solidFill>
                  <a:srgbClr val="1B996C"/>
                </a:solidFill>
                <a:latin typeface="Trebuchet MS" panose="020B0603020202020204" pitchFamily="34" charset="0"/>
              </a:rPr>
              <a:t>Эрих </a:t>
            </a:r>
            <a:r>
              <a:rPr lang="ru-RU" sz="1800" b="1" dirty="0" err="1" smtClean="0">
                <a:solidFill>
                  <a:srgbClr val="1B996C"/>
                </a:solidFill>
                <a:latin typeface="Trebuchet MS" panose="020B0603020202020204" pitchFamily="34" charset="0"/>
              </a:rPr>
              <a:t>Фром</a:t>
            </a:r>
            <a:r>
              <a:rPr lang="ru-RU" sz="1800" b="1" dirty="0" smtClean="0">
                <a:solidFill>
                  <a:srgbClr val="1B996C"/>
                </a:solidFill>
                <a:latin typeface="Trebuchet MS" panose="020B0603020202020204" pitchFamily="34" charset="0"/>
              </a:rPr>
              <a:t> </a:t>
            </a:r>
            <a:r>
              <a:rPr lang="ru-RU" sz="18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«Искусство любить»</a:t>
            </a:r>
          </a:p>
          <a:p>
            <a:pPr marL="0" indent="-252000" algn="just">
              <a:spcBef>
                <a:spcPts val="0"/>
              </a:spcBef>
              <a:spcAft>
                <a:spcPts val="1200"/>
              </a:spcAft>
              <a:buClr>
                <a:srgbClr val="023F56"/>
              </a:buClr>
              <a:buSzPct val="125000"/>
              <a:buBlip>
                <a:blip r:embed="rId2"/>
              </a:buBlip>
            </a:pPr>
            <a:r>
              <a:rPr lang="ru-RU" sz="1800" b="1" dirty="0" smtClean="0">
                <a:solidFill>
                  <a:srgbClr val="1B996C"/>
                </a:solidFill>
                <a:latin typeface="Trebuchet MS" panose="020B0603020202020204" pitchFamily="34" charset="0"/>
              </a:rPr>
              <a:t>Байярд Р.Т., Байярд Дж. </a:t>
            </a:r>
            <a:r>
              <a:rPr lang="ru-RU" sz="18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«Ваш беспокойный подросток»</a:t>
            </a:r>
          </a:p>
          <a:p>
            <a:pPr marL="0" indent="-252000" algn="just">
              <a:spcBef>
                <a:spcPts val="0"/>
              </a:spcBef>
              <a:spcAft>
                <a:spcPts val="1200"/>
              </a:spcAft>
              <a:buClr>
                <a:srgbClr val="023F56"/>
              </a:buClr>
              <a:buSzPct val="125000"/>
              <a:buBlip>
                <a:blip r:embed="rId2"/>
              </a:buBlip>
            </a:pPr>
            <a:r>
              <a:rPr lang="ru-RU" sz="1800" b="1" dirty="0" smtClean="0">
                <a:solidFill>
                  <a:srgbClr val="1B996C"/>
                </a:solidFill>
                <a:latin typeface="Trebuchet MS" panose="020B0603020202020204" pitchFamily="34" charset="0"/>
              </a:rPr>
              <a:t>Эда </a:t>
            </a:r>
            <a:r>
              <a:rPr lang="ru-RU" sz="1800" b="1" dirty="0" err="1">
                <a:solidFill>
                  <a:srgbClr val="1B996C"/>
                </a:solidFill>
                <a:latin typeface="Trebuchet MS" panose="020B0603020202020204" pitchFamily="34" charset="0"/>
              </a:rPr>
              <a:t>Ле</a:t>
            </a:r>
            <a:r>
              <a:rPr lang="ru-RU" sz="1800" b="1" dirty="0">
                <a:solidFill>
                  <a:srgbClr val="1B996C"/>
                </a:solidFill>
                <a:latin typeface="Trebuchet MS" panose="020B0603020202020204" pitchFamily="34" charset="0"/>
              </a:rPr>
              <a:t> </a:t>
            </a:r>
            <a:r>
              <a:rPr lang="ru-RU" sz="1800" b="1" dirty="0" err="1" smtClean="0">
                <a:solidFill>
                  <a:srgbClr val="1B996C"/>
                </a:solidFill>
                <a:latin typeface="Trebuchet MS" panose="020B0603020202020204" pitchFamily="34" charset="0"/>
              </a:rPr>
              <a:t>Шан</a:t>
            </a:r>
            <a:r>
              <a:rPr lang="ru-RU" sz="1800" b="1" dirty="0" smtClean="0">
                <a:solidFill>
                  <a:srgbClr val="1B996C"/>
                </a:solidFill>
                <a:latin typeface="Trebuchet MS" panose="020B0603020202020204" pitchFamily="34" charset="0"/>
              </a:rPr>
              <a:t> </a:t>
            </a:r>
            <a:r>
              <a:rPr lang="ru-RU" sz="1800" b="1" dirty="0">
                <a:solidFill>
                  <a:srgbClr val="004D69"/>
                </a:solidFill>
                <a:latin typeface="Trebuchet MS" panose="020B0603020202020204" pitchFamily="34" charset="0"/>
              </a:rPr>
              <a:t>«Когда ваш ребенок сводит вас с ума»</a:t>
            </a:r>
          </a:p>
          <a:p>
            <a:pPr marL="0" indent="-252000" algn="just">
              <a:spcBef>
                <a:spcPts val="0"/>
              </a:spcBef>
              <a:spcAft>
                <a:spcPts val="1200"/>
              </a:spcAft>
              <a:buClr>
                <a:srgbClr val="023F56"/>
              </a:buClr>
              <a:buSzPct val="125000"/>
              <a:buBlip>
                <a:blip r:embed="rId2"/>
              </a:buBlip>
            </a:pPr>
            <a:endParaRPr lang="ru-RU" sz="1800" b="1" dirty="0">
              <a:solidFill>
                <a:srgbClr val="004D69"/>
              </a:solidFill>
              <a:latin typeface="Trebuchet MS" panose="020B0603020202020204" pitchFamily="34" charset="0"/>
            </a:endParaRPr>
          </a:p>
          <a:p>
            <a:pPr marL="0" indent="-252000" algn="just">
              <a:spcBef>
                <a:spcPts val="0"/>
              </a:spcBef>
              <a:spcAft>
                <a:spcPts val="1200"/>
              </a:spcAft>
              <a:buClr>
                <a:srgbClr val="023F56"/>
              </a:buClr>
              <a:buSzPct val="125000"/>
              <a:buBlip>
                <a:blip r:embed="rId2"/>
              </a:buBlip>
            </a:pPr>
            <a:endParaRPr lang="ru-RU" sz="1800" b="1" dirty="0" smtClean="0">
              <a:solidFill>
                <a:srgbClr val="004D69"/>
              </a:solidFill>
              <a:latin typeface="Trebuchet MS" panose="020B0603020202020204" pitchFamily="34" charset="0"/>
            </a:endParaRPr>
          </a:p>
          <a:p>
            <a:pPr marL="0" indent="-252000" algn="just">
              <a:spcBef>
                <a:spcPts val="0"/>
              </a:spcBef>
              <a:spcAft>
                <a:spcPts val="1200"/>
              </a:spcAft>
              <a:buClr>
                <a:srgbClr val="023F56"/>
              </a:buClr>
              <a:buSzPct val="125000"/>
              <a:buBlip>
                <a:blip r:embed="rId2"/>
              </a:buBlip>
            </a:pPr>
            <a:endParaRPr lang="ru-RU" sz="1800" b="1" dirty="0" smtClean="0">
              <a:solidFill>
                <a:srgbClr val="004D69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3059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-1877" y="3"/>
            <a:ext cx="8167948" cy="405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РЕКОМЕНДУЮ ПОЗНАКОМИТЬСЯ…</a:t>
            </a:r>
          </a:p>
        </p:txBody>
      </p:sp>
      <p:sp>
        <p:nvSpPr>
          <p:cNvPr id="28" name="Прямоугольник с двумя усеченными противолежащими углами 27"/>
          <p:cNvSpPr/>
          <p:nvPr/>
        </p:nvSpPr>
        <p:spPr>
          <a:xfrm>
            <a:off x="220662" y="535523"/>
            <a:ext cx="7860347" cy="1644151"/>
          </a:xfrm>
          <a:prstGeom prst="snip2DiagRect">
            <a:avLst>
              <a:gd name="adj1" fmla="val 36752"/>
              <a:gd name="adj2" fmla="val 0"/>
            </a:avLst>
          </a:prstGeom>
          <a:solidFill>
            <a:srgbClr val="13708D">
              <a:alpha val="10000"/>
            </a:srgbClr>
          </a:solidFill>
          <a:ln w="19050">
            <a:solidFill>
              <a:srgbClr val="1370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4D6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Галина Солдатова</a:t>
            </a:r>
          </a:p>
          <a:p>
            <a:pPr algn="ctr"/>
            <a:r>
              <a:rPr lang="ru-RU" sz="2400" b="1" dirty="0">
                <a:solidFill>
                  <a:srgbClr val="004D6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«Цифровое детство: Что сегодня важно знать о ребенке и интернете»</a:t>
            </a:r>
          </a:p>
          <a:p>
            <a:pPr algn="ctr"/>
            <a:r>
              <a:rPr lang="ru-RU" sz="1500" b="1" dirty="0">
                <a:solidFill>
                  <a:srgbClr val="004D6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(доктор психологических наук, профессор  психологии МГУ им. Ломоносова, директор Фонда развития Интернет, член-</a:t>
            </a:r>
            <a:r>
              <a:rPr lang="ru-RU" sz="1500" b="1" dirty="0" err="1">
                <a:solidFill>
                  <a:srgbClr val="004D6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корр.РАО</a:t>
            </a:r>
            <a:r>
              <a:rPr lang="ru-RU" sz="1500" b="1" dirty="0">
                <a:solidFill>
                  <a:srgbClr val="004D6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</a:p>
        </p:txBody>
      </p:sp>
      <p:sp>
        <p:nvSpPr>
          <p:cNvPr id="29" name="Прямоугольник с двумя усеченными противолежащими углами 28"/>
          <p:cNvSpPr/>
          <p:nvPr/>
        </p:nvSpPr>
        <p:spPr>
          <a:xfrm>
            <a:off x="2151787" y="2409610"/>
            <a:ext cx="4837813" cy="3402419"/>
          </a:xfrm>
          <a:prstGeom prst="snip2DiagRect">
            <a:avLst>
              <a:gd name="adj1" fmla="val 22975"/>
              <a:gd name="adj2" fmla="val 0"/>
            </a:avLst>
          </a:prstGeom>
          <a:solidFill>
            <a:schemeClr val="bg1">
              <a:alpha val="50000"/>
            </a:schemeClr>
          </a:solidFill>
          <a:ln w="19050">
            <a:solidFill>
              <a:srgbClr val="1370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900" b="1" dirty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 </a:t>
            </a:r>
            <a:endParaRPr lang="en-US" sz="1900" b="1" dirty="0">
              <a:ln w="1905"/>
              <a:solidFill>
                <a:srgbClr val="1B996C"/>
              </a:solidFill>
              <a:latin typeface="Trebuchet MS" panose="020B0603020202020204" pitchFamily="34" charset="0"/>
              <a:cs typeface="Times New Roman" pitchFamily="18" charset="0"/>
            </a:endParaRPr>
          </a:p>
        </p:txBody>
      </p:sp>
      <p:sp>
        <p:nvSpPr>
          <p:cNvPr id="12" name="Прямоугольник с двумя усеченными противолежащими углами 11"/>
          <p:cNvSpPr/>
          <p:nvPr/>
        </p:nvSpPr>
        <p:spPr>
          <a:xfrm>
            <a:off x="1425684" y="5928234"/>
            <a:ext cx="6559367" cy="611119"/>
          </a:xfrm>
          <a:prstGeom prst="snip2DiagRect">
            <a:avLst>
              <a:gd name="adj1" fmla="val 44740"/>
              <a:gd name="adj2" fmla="val 0"/>
            </a:avLst>
          </a:prstGeom>
          <a:solidFill>
            <a:srgbClr val="13708D">
              <a:alpha val="10000"/>
            </a:srgbClr>
          </a:solidFill>
          <a:ln w="19050">
            <a:solidFill>
              <a:srgbClr val="1370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>
                <a:solidFill>
                  <a:srgbClr val="1B996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https://youtu.be/Q3-G1uCDD-I</a:t>
            </a:r>
            <a:endParaRPr lang="ru-RU" sz="2000" b="1" dirty="0">
              <a:solidFill>
                <a:srgbClr val="1B996C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7111" y="2452563"/>
            <a:ext cx="3316511" cy="3316511"/>
          </a:xfrm>
          <a:prstGeom prst="rect">
            <a:avLst/>
          </a:prstGeom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0" y="374324"/>
            <a:ext cx="7356764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7373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1813" y="18744"/>
            <a:ext cx="8167948" cy="405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СОЦИАЛЬНЫЕ СЕТИ</a:t>
            </a:r>
            <a:endParaRPr lang="ru-RU" sz="2000" b="1" dirty="0">
              <a:solidFill>
                <a:srgbClr val="054961"/>
              </a:solidFill>
              <a:latin typeface="Trebuchet MS" panose="020B0603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374324"/>
            <a:ext cx="7356764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Группа 7"/>
          <p:cNvGrpSpPr/>
          <p:nvPr/>
        </p:nvGrpSpPr>
        <p:grpSpPr>
          <a:xfrm>
            <a:off x="1586273" y="670560"/>
            <a:ext cx="7834970" cy="881988"/>
            <a:chOff x="1051860" y="3662532"/>
            <a:chExt cx="3422567" cy="881988"/>
          </a:xfrm>
        </p:grpSpPr>
        <p:cxnSp>
          <p:nvCxnSpPr>
            <p:cNvPr id="9" name="Прямая соединительная линия 8"/>
            <p:cNvCxnSpPr/>
            <p:nvPr/>
          </p:nvCxnSpPr>
          <p:spPr>
            <a:xfrm>
              <a:off x="1051860" y="3662532"/>
              <a:ext cx="0" cy="881988"/>
            </a:xfrm>
            <a:prstGeom prst="line">
              <a:avLst/>
            </a:prstGeom>
            <a:ln w="28575">
              <a:solidFill>
                <a:srgbClr val="0549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Прямоугольник 9"/>
            <p:cNvSpPr/>
            <p:nvPr/>
          </p:nvSpPr>
          <p:spPr>
            <a:xfrm>
              <a:off x="1051860" y="3770379"/>
              <a:ext cx="3422567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023F56"/>
                </a:buClr>
                <a:buSzPct val="80000"/>
              </a:pPr>
              <a:r>
                <a:rPr lang="ru-RU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У </a:t>
              </a:r>
              <a:r>
                <a:rPr lang="ru-RU" sz="20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40% </a:t>
              </a:r>
              <a:r>
                <a:rPr lang="ru-RU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детей в младшей школе </a:t>
              </a:r>
              <a:r>
                <a:rPr lang="ru-RU" sz="20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уже </a:t>
              </a:r>
              <a:r>
                <a:rPr lang="ru-RU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есть страница в </a:t>
              </a:r>
              <a:r>
                <a:rPr lang="ru-RU" b="1" dirty="0" err="1">
                  <a:solidFill>
                    <a:srgbClr val="054961"/>
                  </a:solidFill>
                  <a:latin typeface="Trebuchet MS" panose="020B0603020202020204" pitchFamily="34" charset="0"/>
                </a:rPr>
                <a:t>соцсетях</a:t>
              </a:r>
              <a:r>
                <a:rPr lang="ru-RU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.</a:t>
              </a:r>
            </a:p>
            <a:p>
              <a:pPr>
                <a:buClr>
                  <a:srgbClr val="023F56"/>
                </a:buClr>
                <a:buSzPct val="80000"/>
              </a:pPr>
              <a:r>
                <a:rPr lang="ru-RU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Среди старшеклассников этот показатель возрастает до </a:t>
              </a:r>
              <a:r>
                <a:rPr lang="ru-RU" sz="20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97</a:t>
              </a:r>
              <a:r>
                <a:rPr lang="ru-RU" sz="2000" b="1" dirty="0" smtClean="0">
                  <a:solidFill>
                    <a:srgbClr val="1B996C"/>
                  </a:solidFill>
                  <a:latin typeface="Trebuchet MS" panose="020B0603020202020204" pitchFamily="34" charset="0"/>
                </a:rPr>
                <a:t>%</a:t>
              </a:r>
              <a:endParaRPr lang="ru-RU" sz="2000" b="1" dirty="0">
                <a:solidFill>
                  <a:srgbClr val="1B996C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280" y="624205"/>
            <a:ext cx="974697" cy="974697"/>
          </a:xfrm>
          <a:prstGeom prst="rect">
            <a:avLst/>
          </a:prstGeom>
        </p:spPr>
      </p:pic>
      <p:grpSp>
        <p:nvGrpSpPr>
          <p:cNvPr id="11" name="Группа 10"/>
          <p:cNvGrpSpPr/>
          <p:nvPr/>
        </p:nvGrpSpPr>
        <p:grpSpPr>
          <a:xfrm>
            <a:off x="1586273" y="1656482"/>
            <a:ext cx="7834970" cy="1015663"/>
            <a:chOff x="1051860" y="3587499"/>
            <a:chExt cx="3422567" cy="1015663"/>
          </a:xfrm>
        </p:grpSpPr>
        <p:cxnSp>
          <p:nvCxnSpPr>
            <p:cNvPr id="12" name="Прямая соединительная линия 11"/>
            <p:cNvCxnSpPr/>
            <p:nvPr/>
          </p:nvCxnSpPr>
          <p:spPr>
            <a:xfrm>
              <a:off x="1051860" y="3662532"/>
              <a:ext cx="0" cy="881988"/>
            </a:xfrm>
            <a:prstGeom prst="line">
              <a:avLst/>
            </a:prstGeom>
            <a:ln w="28575">
              <a:solidFill>
                <a:srgbClr val="0549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Прямоугольник 12"/>
            <p:cNvSpPr/>
            <p:nvPr/>
          </p:nvSpPr>
          <p:spPr>
            <a:xfrm>
              <a:off x="1051860" y="3587499"/>
              <a:ext cx="342256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023F56"/>
                </a:buClr>
                <a:buSzPct val="80000"/>
              </a:pPr>
              <a:r>
                <a:rPr lang="ru-RU" sz="20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70% </a:t>
              </a:r>
              <a:r>
                <a:rPr lang="ru-RU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школьников получают приглашения дружить от </a:t>
              </a:r>
              <a:endParaRPr lang="ru-RU" b="1" dirty="0" smtClean="0">
                <a:solidFill>
                  <a:srgbClr val="054961"/>
                </a:solidFill>
                <a:latin typeface="Trebuchet MS" panose="020B0603020202020204" pitchFamily="34" charset="0"/>
              </a:endParaRPr>
            </a:p>
            <a:p>
              <a:pPr>
                <a:buClr>
                  <a:srgbClr val="023F56"/>
                </a:buClr>
                <a:buSzPct val="80000"/>
              </a:pPr>
              <a:r>
                <a:rPr lang="ru-RU" b="1" dirty="0" smtClean="0">
                  <a:solidFill>
                    <a:srgbClr val="054961"/>
                  </a:solidFill>
                  <a:latin typeface="Trebuchet MS" panose="020B0603020202020204" pitchFamily="34" charset="0"/>
                </a:rPr>
                <a:t>незнакомых </a:t>
              </a:r>
              <a:r>
                <a:rPr lang="ru-RU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людей</a:t>
              </a:r>
              <a:r>
                <a:rPr lang="ru-RU" b="1" dirty="0" smtClean="0">
                  <a:solidFill>
                    <a:srgbClr val="054961"/>
                  </a:solidFill>
                  <a:latin typeface="Trebuchet MS" panose="020B0603020202020204" pitchFamily="34" charset="0"/>
                </a:rPr>
                <a:t>.</a:t>
              </a:r>
              <a:r>
                <a:rPr lang="en-US" b="1" dirty="0" smtClean="0">
                  <a:solidFill>
                    <a:srgbClr val="054961"/>
                  </a:solidFill>
                  <a:latin typeface="Trebuchet MS" panose="020B0603020202020204" pitchFamily="34" charset="0"/>
                </a:rPr>
                <a:t> </a:t>
              </a:r>
              <a:r>
                <a:rPr lang="ru-RU" b="1" dirty="0" smtClean="0">
                  <a:solidFill>
                    <a:srgbClr val="054961"/>
                  </a:solidFill>
                  <a:latin typeface="Trebuchet MS" panose="020B0603020202020204" pitchFamily="34" charset="0"/>
                </a:rPr>
                <a:t>При </a:t>
              </a:r>
              <a:r>
                <a:rPr lang="ru-RU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этом </a:t>
              </a:r>
              <a:r>
                <a:rPr lang="ru-RU" sz="20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18% </a:t>
              </a:r>
              <a:r>
                <a:rPr lang="ru-RU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школьников получают приглашения от незнакомых </a:t>
              </a:r>
              <a:r>
                <a:rPr lang="ru-RU" sz="2000" b="1" dirty="0" smtClean="0">
                  <a:solidFill>
                    <a:srgbClr val="1B996C"/>
                  </a:solidFill>
                  <a:latin typeface="Trebuchet MS" panose="020B0603020202020204" pitchFamily="34" charset="0"/>
                </a:rPr>
                <a:t>взрослых</a:t>
              </a:r>
              <a:endParaRPr lang="ru-RU" sz="2000" b="1" dirty="0">
                <a:solidFill>
                  <a:srgbClr val="1B996C"/>
                </a:solidFill>
                <a:latin typeface="Trebuchet MS" panose="020B0603020202020204" pitchFamily="34" charset="0"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1586273" y="2768444"/>
            <a:ext cx="7834970" cy="881988"/>
            <a:chOff x="1051860" y="3662532"/>
            <a:chExt cx="3422567" cy="881988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>
              <a:off x="1051860" y="3662532"/>
              <a:ext cx="0" cy="881988"/>
            </a:xfrm>
            <a:prstGeom prst="line">
              <a:avLst/>
            </a:prstGeom>
            <a:ln w="28575">
              <a:solidFill>
                <a:srgbClr val="0549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Прямоугольник 16"/>
            <p:cNvSpPr/>
            <p:nvPr/>
          </p:nvSpPr>
          <p:spPr>
            <a:xfrm>
              <a:off x="1051860" y="3770379"/>
              <a:ext cx="3422567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023F56"/>
                </a:buClr>
                <a:buSzPct val="80000"/>
              </a:pPr>
              <a:r>
                <a:rPr lang="ru-RU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Количество детей, получающих </a:t>
              </a:r>
              <a:r>
                <a:rPr lang="ru-RU" b="1" dirty="0" err="1">
                  <a:solidFill>
                    <a:srgbClr val="054961"/>
                  </a:solidFill>
                  <a:latin typeface="Trebuchet MS" panose="020B0603020202020204" pitchFamily="34" charset="0"/>
                </a:rPr>
                <a:t>инвайты</a:t>
              </a:r>
              <a:r>
                <a:rPr lang="ru-RU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 от незнакомых </a:t>
              </a:r>
              <a:endParaRPr lang="ru-RU" b="1" dirty="0" smtClean="0">
                <a:solidFill>
                  <a:srgbClr val="054961"/>
                </a:solidFill>
                <a:latin typeface="Trebuchet MS" panose="020B0603020202020204" pitchFamily="34" charset="0"/>
              </a:endParaRPr>
            </a:p>
            <a:p>
              <a:pPr>
                <a:buClr>
                  <a:srgbClr val="023F56"/>
                </a:buClr>
                <a:buSzPct val="80000"/>
              </a:pPr>
              <a:r>
                <a:rPr lang="ru-RU" b="1" dirty="0" smtClean="0">
                  <a:solidFill>
                    <a:srgbClr val="054961"/>
                  </a:solidFill>
                  <a:latin typeface="Trebuchet MS" panose="020B0603020202020204" pitchFamily="34" charset="0"/>
                </a:rPr>
                <a:t>взрослых</a:t>
              </a:r>
              <a:r>
                <a:rPr lang="ru-RU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, </a:t>
              </a:r>
              <a:r>
                <a:rPr lang="ru-RU" sz="20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резко возрастает </a:t>
              </a:r>
              <a:r>
                <a:rPr lang="ru-RU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в возрасте </a:t>
              </a:r>
              <a:r>
                <a:rPr lang="ru-RU" sz="20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10-12 </a:t>
              </a:r>
              <a:r>
                <a:rPr lang="ru-RU" sz="2000" b="1" dirty="0" smtClean="0">
                  <a:solidFill>
                    <a:srgbClr val="1B996C"/>
                  </a:solidFill>
                  <a:latin typeface="Trebuchet MS" panose="020B0603020202020204" pitchFamily="34" charset="0"/>
                </a:rPr>
                <a:t>лет</a:t>
              </a:r>
              <a:endParaRPr lang="ru-RU" b="1" dirty="0">
                <a:solidFill>
                  <a:srgbClr val="054961"/>
                </a:solidFill>
                <a:latin typeface="Trebuchet MS" panose="020B0603020202020204" pitchFamily="34" charset="0"/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1586273" y="3809818"/>
            <a:ext cx="7834970" cy="881988"/>
            <a:chOff x="1051860" y="3662532"/>
            <a:chExt cx="3422567" cy="881988"/>
          </a:xfrm>
        </p:grpSpPr>
        <p:cxnSp>
          <p:nvCxnSpPr>
            <p:cNvPr id="20" name="Прямая соединительная линия 19"/>
            <p:cNvCxnSpPr/>
            <p:nvPr/>
          </p:nvCxnSpPr>
          <p:spPr>
            <a:xfrm>
              <a:off x="1051860" y="3662532"/>
              <a:ext cx="0" cy="881988"/>
            </a:xfrm>
            <a:prstGeom prst="line">
              <a:avLst/>
            </a:prstGeom>
            <a:ln w="28575">
              <a:solidFill>
                <a:srgbClr val="0549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Прямоугольник 20"/>
            <p:cNvSpPr/>
            <p:nvPr/>
          </p:nvSpPr>
          <p:spPr>
            <a:xfrm>
              <a:off x="1051860" y="3770379"/>
              <a:ext cx="3422567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023F56"/>
                </a:buClr>
                <a:buSzPct val="80000"/>
              </a:pPr>
              <a:r>
                <a:rPr lang="ru-RU" sz="20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Каждый десятый </a:t>
              </a:r>
              <a:r>
                <a:rPr lang="ru-RU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школьник имел опыт встречи с людьми</a:t>
              </a:r>
              <a:r>
                <a:rPr lang="ru-RU" b="1" dirty="0" smtClean="0">
                  <a:solidFill>
                    <a:srgbClr val="054961"/>
                  </a:solidFill>
                  <a:latin typeface="Trebuchet MS" panose="020B0603020202020204" pitchFamily="34" charset="0"/>
                </a:rPr>
                <a:t>,</a:t>
              </a:r>
            </a:p>
            <a:p>
              <a:pPr>
                <a:buClr>
                  <a:srgbClr val="023F56"/>
                </a:buClr>
                <a:buSzPct val="80000"/>
              </a:pPr>
              <a:r>
                <a:rPr lang="ru-RU" b="1" dirty="0" smtClean="0">
                  <a:solidFill>
                    <a:srgbClr val="054961"/>
                  </a:solidFill>
                  <a:latin typeface="Trebuchet MS" panose="020B0603020202020204" pitchFamily="34" charset="0"/>
                </a:rPr>
                <a:t> </a:t>
              </a:r>
              <a:r>
                <a:rPr lang="ru-RU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с которыми он/она познакомился в </a:t>
              </a:r>
              <a:r>
                <a:rPr lang="ru-RU" b="1" dirty="0" err="1" smtClean="0">
                  <a:solidFill>
                    <a:srgbClr val="054961"/>
                  </a:solidFill>
                  <a:latin typeface="Trebuchet MS" panose="020B0603020202020204" pitchFamily="34" charset="0"/>
                </a:rPr>
                <a:t>соцсетях</a:t>
              </a:r>
              <a:endParaRPr lang="ru-RU" b="1" dirty="0">
                <a:solidFill>
                  <a:srgbClr val="054961"/>
                </a:solidFill>
                <a:latin typeface="Trebuchet MS" panose="020B0603020202020204" pitchFamily="34" charset="0"/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1586273" y="4906967"/>
            <a:ext cx="7834970" cy="1483673"/>
            <a:chOff x="1051860" y="3662532"/>
            <a:chExt cx="3422567" cy="1483673"/>
          </a:xfrm>
        </p:grpSpPr>
        <p:cxnSp>
          <p:nvCxnSpPr>
            <p:cNvPr id="24" name="Прямая соединительная линия 23"/>
            <p:cNvCxnSpPr/>
            <p:nvPr/>
          </p:nvCxnSpPr>
          <p:spPr>
            <a:xfrm>
              <a:off x="1051860" y="3662532"/>
              <a:ext cx="0" cy="1483673"/>
            </a:xfrm>
            <a:prstGeom prst="line">
              <a:avLst/>
            </a:prstGeom>
            <a:ln w="28575">
              <a:solidFill>
                <a:srgbClr val="0549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Прямоугольник 24"/>
            <p:cNvSpPr/>
            <p:nvPr/>
          </p:nvSpPr>
          <p:spPr>
            <a:xfrm>
              <a:off x="1051860" y="3770379"/>
              <a:ext cx="3422567" cy="12926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023F56"/>
                </a:buClr>
                <a:buSzPct val="80000"/>
              </a:pPr>
              <a:r>
                <a:rPr lang="ru-RU" sz="20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21% </a:t>
              </a:r>
              <a:r>
                <a:rPr lang="ru-RU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школьников имеют друзей/одноклассников, </a:t>
              </a:r>
              <a:endParaRPr lang="ru-RU" b="1" dirty="0" smtClean="0">
                <a:solidFill>
                  <a:srgbClr val="054961"/>
                </a:solidFill>
                <a:latin typeface="Trebuchet MS" panose="020B0603020202020204" pitchFamily="34" charset="0"/>
              </a:endParaRPr>
            </a:p>
            <a:p>
              <a:pPr>
                <a:buClr>
                  <a:srgbClr val="023F56"/>
                </a:buClr>
                <a:buSzPct val="80000"/>
              </a:pPr>
              <a:r>
                <a:rPr lang="ru-RU" b="1" dirty="0" smtClean="0">
                  <a:solidFill>
                    <a:srgbClr val="054961"/>
                  </a:solidFill>
                  <a:latin typeface="Trebuchet MS" panose="020B0603020202020204" pitchFamily="34" charset="0"/>
                </a:rPr>
                <a:t>которые </a:t>
              </a:r>
              <a:r>
                <a:rPr lang="ru-RU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смотрят или </a:t>
              </a:r>
              <a:r>
                <a:rPr lang="ru-RU" b="1" dirty="0" err="1">
                  <a:solidFill>
                    <a:srgbClr val="054961"/>
                  </a:solidFill>
                  <a:latin typeface="Trebuchet MS" panose="020B0603020202020204" pitchFamily="34" charset="0"/>
                </a:rPr>
                <a:t>постят</a:t>
              </a:r>
              <a:r>
                <a:rPr lang="ru-RU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 жестокие видео или записи. </a:t>
              </a:r>
              <a:endParaRPr lang="ru-RU" b="1" dirty="0" smtClean="0">
                <a:solidFill>
                  <a:srgbClr val="054961"/>
                </a:solidFill>
                <a:latin typeface="Trebuchet MS" panose="020B0603020202020204" pitchFamily="34" charset="0"/>
              </a:endParaRPr>
            </a:p>
            <a:p>
              <a:pPr>
                <a:buClr>
                  <a:srgbClr val="023F56"/>
                </a:buClr>
                <a:buSzPct val="80000"/>
              </a:pPr>
              <a:r>
                <a:rPr lang="ru-RU" b="1" dirty="0" smtClean="0">
                  <a:solidFill>
                    <a:srgbClr val="054961"/>
                  </a:solidFill>
                  <a:latin typeface="Trebuchet MS" panose="020B0603020202020204" pitchFamily="34" charset="0"/>
                </a:rPr>
                <a:t>При </a:t>
              </a:r>
              <a:r>
                <a:rPr lang="ru-RU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этом чаще всего о таких в своем окружении говорят </a:t>
              </a:r>
              <a:endParaRPr lang="ru-RU" b="1" dirty="0" smtClean="0">
                <a:solidFill>
                  <a:srgbClr val="054961"/>
                </a:solidFill>
                <a:latin typeface="Trebuchet MS" panose="020B0603020202020204" pitchFamily="34" charset="0"/>
              </a:endParaRPr>
            </a:p>
            <a:p>
              <a:pPr>
                <a:buClr>
                  <a:srgbClr val="023F56"/>
                </a:buClr>
                <a:buSzPct val="80000"/>
              </a:pPr>
              <a:r>
                <a:rPr lang="ru-RU" b="1" dirty="0" smtClean="0">
                  <a:solidFill>
                    <a:srgbClr val="054961"/>
                  </a:solidFill>
                  <a:latin typeface="Trebuchet MS" panose="020B0603020202020204" pitchFamily="34" charset="0"/>
                </a:rPr>
                <a:t>дети </a:t>
              </a:r>
              <a:r>
                <a:rPr lang="ru-RU" sz="20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13-15 </a:t>
              </a:r>
              <a:r>
                <a:rPr lang="ru-RU" sz="2000" b="1" dirty="0" smtClean="0">
                  <a:solidFill>
                    <a:srgbClr val="1B996C"/>
                  </a:solidFill>
                  <a:latin typeface="Trebuchet MS" panose="020B0603020202020204" pitchFamily="34" charset="0"/>
                </a:rPr>
                <a:t>лет</a:t>
              </a:r>
              <a:endParaRPr lang="ru-RU" b="1" dirty="0">
                <a:solidFill>
                  <a:srgbClr val="054961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686" y="1719827"/>
            <a:ext cx="832171" cy="851829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46" y="2795010"/>
            <a:ext cx="809857" cy="809857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456" y="3858701"/>
            <a:ext cx="892727" cy="892727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572" y="5267028"/>
            <a:ext cx="869611" cy="86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120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1813" y="18744"/>
            <a:ext cx="8167948" cy="405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СОЦИАЛЬНЫЕ СЕТИ, УГРОЗЫ</a:t>
            </a:r>
            <a:endParaRPr lang="ru-RU" sz="2000" b="1" dirty="0">
              <a:solidFill>
                <a:srgbClr val="054961"/>
              </a:solidFill>
              <a:latin typeface="Trebuchet MS" panose="020B0603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374324"/>
            <a:ext cx="7356764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/>
          <p:cNvGrpSpPr/>
          <p:nvPr/>
        </p:nvGrpSpPr>
        <p:grpSpPr>
          <a:xfrm>
            <a:off x="1586273" y="779500"/>
            <a:ext cx="7834970" cy="1015663"/>
            <a:chOff x="1051860" y="3587499"/>
            <a:chExt cx="3422567" cy="1015663"/>
          </a:xfrm>
        </p:grpSpPr>
        <p:cxnSp>
          <p:nvCxnSpPr>
            <p:cNvPr id="12" name="Прямая соединительная линия 11"/>
            <p:cNvCxnSpPr/>
            <p:nvPr/>
          </p:nvCxnSpPr>
          <p:spPr>
            <a:xfrm>
              <a:off x="1051860" y="3662532"/>
              <a:ext cx="0" cy="881988"/>
            </a:xfrm>
            <a:prstGeom prst="line">
              <a:avLst/>
            </a:prstGeom>
            <a:ln w="28575">
              <a:solidFill>
                <a:srgbClr val="0549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Прямоугольник 12"/>
            <p:cNvSpPr/>
            <p:nvPr/>
          </p:nvSpPr>
          <p:spPr>
            <a:xfrm>
              <a:off x="1051860" y="3587499"/>
              <a:ext cx="342256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023F56"/>
                </a:buClr>
                <a:buSzPct val="80000"/>
              </a:pPr>
              <a:r>
                <a:rPr lang="ru-RU" sz="20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70% </a:t>
              </a:r>
              <a:r>
                <a:rPr lang="ru-RU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школьников получают приглашения дружить от </a:t>
              </a:r>
              <a:endParaRPr lang="ru-RU" b="1" dirty="0" smtClean="0">
                <a:solidFill>
                  <a:srgbClr val="054961"/>
                </a:solidFill>
                <a:latin typeface="Trebuchet MS" panose="020B0603020202020204" pitchFamily="34" charset="0"/>
              </a:endParaRPr>
            </a:p>
            <a:p>
              <a:pPr>
                <a:buClr>
                  <a:srgbClr val="023F56"/>
                </a:buClr>
                <a:buSzPct val="80000"/>
              </a:pPr>
              <a:r>
                <a:rPr lang="ru-RU" b="1" dirty="0" smtClean="0">
                  <a:solidFill>
                    <a:srgbClr val="054961"/>
                  </a:solidFill>
                  <a:latin typeface="Trebuchet MS" panose="020B0603020202020204" pitchFamily="34" charset="0"/>
                </a:rPr>
                <a:t>незнакомых </a:t>
              </a:r>
              <a:r>
                <a:rPr lang="ru-RU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людей</a:t>
              </a:r>
              <a:r>
                <a:rPr lang="ru-RU" b="1" dirty="0" smtClean="0">
                  <a:solidFill>
                    <a:srgbClr val="054961"/>
                  </a:solidFill>
                  <a:latin typeface="Trebuchet MS" panose="020B0603020202020204" pitchFamily="34" charset="0"/>
                </a:rPr>
                <a:t>.</a:t>
              </a:r>
              <a:r>
                <a:rPr lang="en-US" b="1" dirty="0" smtClean="0">
                  <a:solidFill>
                    <a:srgbClr val="054961"/>
                  </a:solidFill>
                  <a:latin typeface="Trebuchet MS" panose="020B0603020202020204" pitchFamily="34" charset="0"/>
                </a:rPr>
                <a:t> </a:t>
              </a:r>
              <a:r>
                <a:rPr lang="ru-RU" b="1" dirty="0" smtClean="0">
                  <a:solidFill>
                    <a:srgbClr val="054961"/>
                  </a:solidFill>
                  <a:latin typeface="Trebuchet MS" panose="020B0603020202020204" pitchFamily="34" charset="0"/>
                </a:rPr>
                <a:t>При </a:t>
              </a:r>
              <a:r>
                <a:rPr lang="ru-RU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этом </a:t>
              </a:r>
              <a:r>
                <a:rPr lang="ru-RU" sz="20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18% </a:t>
              </a:r>
              <a:r>
                <a:rPr lang="ru-RU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школьников получают приглашения от незнакомых </a:t>
              </a:r>
              <a:r>
                <a:rPr lang="ru-RU" sz="2000" b="1" dirty="0" smtClean="0">
                  <a:solidFill>
                    <a:srgbClr val="1B996C"/>
                  </a:solidFill>
                  <a:latin typeface="Trebuchet MS" panose="020B0603020202020204" pitchFamily="34" charset="0"/>
                </a:rPr>
                <a:t>взрослых</a:t>
              </a:r>
              <a:endParaRPr lang="ru-RU" sz="2000" b="1" dirty="0">
                <a:solidFill>
                  <a:srgbClr val="1B996C"/>
                </a:solidFill>
                <a:latin typeface="Trebuchet MS" panose="020B0603020202020204" pitchFamily="34" charset="0"/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1586273" y="1950538"/>
            <a:ext cx="7834970" cy="881988"/>
            <a:chOff x="1051860" y="3662532"/>
            <a:chExt cx="3422567" cy="881988"/>
          </a:xfrm>
        </p:grpSpPr>
        <p:cxnSp>
          <p:nvCxnSpPr>
            <p:cNvPr id="20" name="Прямая соединительная линия 19"/>
            <p:cNvCxnSpPr/>
            <p:nvPr/>
          </p:nvCxnSpPr>
          <p:spPr>
            <a:xfrm>
              <a:off x="1051860" y="3662532"/>
              <a:ext cx="0" cy="881988"/>
            </a:xfrm>
            <a:prstGeom prst="line">
              <a:avLst/>
            </a:prstGeom>
            <a:ln w="28575">
              <a:solidFill>
                <a:srgbClr val="0549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Прямоугольник 20"/>
            <p:cNvSpPr/>
            <p:nvPr/>
          </p:nvSpPr>
          <p:spPr>
            <a:xfrm>
              <a:off x="1051860" y="3770379"/>
              <a:ext cx="3422567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023F56"/>
                </a:buClr>
                <a:buSzPct val="80000"/>
              </a:pPr>
              <a:r>
                <a:rPr lang="ru-RU" sz="20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Каждый десятый </a:t>
              </a:r>
              <a:r>
                <a:rPr lang="ru-RU" b="1" dirty="0" smtClean="0">
                  <a:solidFill>
                    <a:srgbClr val="054961"/>
                  </a:solidFill>
                  <a:latin typeface="Trebuchet MS" panose="020B0603020202020204" pitchFamily="34" charset="0"/>
                </a:rPr>
                <a:t>школьник </a:t>
              </a:r>
              <a:r>
                <a:rPr lang="ru-RU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имел опыт встречи с людьми</a:t>
              </a:r>
              <a:r>
                <a:rPr lang="ru-RU" b="1" dirty="0" smtClean="0">
                  <a:solidFill>
                    <a:srgbClr val="054961"/>
                  </a:solidFill>
                  <a:latin typeface="Trebuchet MS" panose="020B0603020202020204" pitchFamily="34" charset="0"/>
                </a:rPr>
                <a:t>,</a:t>
              </a:r>
            </a:p>
            <a:p>
              <a:pPr>
                <a:buClr>
                  <a:srgbClr val="023F56"/>
                </a:buClr>
                <a:buSzPct val="80000"/>
              </a:pPr>
              <a:r>
                <a:rPr lang="ru-RU" b="1" dirty="0" smtClean="0">
                  <a:solidFill>
                    <a:srgbClr val="054961"/>
                  </a:solidFill>
                  <a:latin typeface="Trebuchet MS" panose="020B0603020202020204" pitchFamily="34" charset="0"/>
                </a:rPr>
                <a:t> </a:t>
              </a:r>
              <a:r>
                <a:rPr lang="ru-RU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с которыми он/она познакомился в </a:t>
              </a:r>
              <a:r>
                <a:rPr lang="ru-RU" b="1" dirty="0" err="1" smtClean="0">
                  <a:solidFill>
                    <a:srgbClr val="054961"/>
                  </a:solidFill>
                  <a:latin typeface="Trebuchet MS" panose="020B0603020202020204" pitchFamily="34" charset="0"/>
                </a:rPr>
                <a:t>соцсетях</a:t>
              </a:r>
              <a:endParaRPr lang="ru-RU" b="1" dirty="0">
                <a:solidFill>
                  <a:srgbClr val="054961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686" y="842845"/>
            <a:ext cx="832171" cy="851829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456" y="1999421"/>
            <a:ext cx="892727" cy="89272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3310" y="2900270"/>
            <a:ext cx="1824953" cy="182495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9337" y="4408027"/>
            <a:ext cx="370165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</a:rPr>
              <a:t>Кибербуллинг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</a:rPr>
              <a:t>Педофилы, ищущие </a:t>
            </a:r>
            <a:r>
              <a:rPr lang="ru-RU" b="1" dirty="0" smtClean="0">
                <a:solidFill>
                  <a:srgbClr val="054961"/>
                </a:solidFill>
                <a:latin typeface="Trebuchet MS" panose="020B0603020202020204" pitchFamily="34" charset="0"/>
              </a:rPr>
              <a:t>встречи</a:t>
            </a:r>
            <a:endParaRPr lang="en-US" b="1" dirty="0" smtClean="0">
              <a:solidFill>
                <a:srgbClr val="054961"/>
              </a:solidFill>
              <a:latin typeface="Trebuchet MS" panose="020B0603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</a:rPr>
              <a:t>Наркотики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err="1" smtClean="0">
                <a:solidFill>
                  <a:srgbClr val="054961"/>
                </a:solidFill>
                <a:latin typeface="Trebuchet MS" panose="020B0603020202020204" pitchFamily="34" charset="0"/>
              </a:rPr>
              <a:t>Секстинг</a:t>
            </a:r>
            <a:endParaRPr lang="ru-RU" b="1" dirty="0">
              <a:solidFill>
                <a:srgbClr val="054961"/>
              </a:solidFill>
              <a:latin typeface="Trebuchet MS" panose="020B0603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42503" y="4408027"/>
            <a:ext cx="391645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err="1" smtClean="0">
                <a:solidFill>
                  <a:srgbClr val="054961"/>
                </a:solidFill>
                <a:latin typeface="Trebuchet MS" panose="020B0603020202020204" pitchFamily="34" charset="0"/>
              </a:rPr>
              <a:t>Овершеринг</a:t>
            </a:r>
            <a:endParaRPr lang="en-US" b="1" dirty="0" smtClean="0">
              <a:solidFill>
                <a:srgbClr val="054961"/>
              </a:solidFill>
              <a:latin typeface="Trebuchet MS" panose="020B0603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</a:rPr>
              <a:t>Педофилы в поисках контента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54961"/>
                </a:solidFill>
                <a:latin typeface="Trebuchet MS" panose="020B0603020202020204" pitchFamily="34" charset="0"/>
              </a:rPr>
              <a:t>Секты</a:t>
            </a:r>
            <a:endParaRPr lang="ru-RU" b="1" dirty="0">
              <a:solidFill>
                <a:srgbClr val="054961"/>
              </a:solidFill>
              <a:latin typeface="Trebuchet MS" panose="020B0603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54961"/>
                </a:solidFill>
                <a:latin typeface="Trebuchet MS" panose="020B0603020202020204" pitchFamily="34" charset="0"/>
              </a:rPr>
              <a:t>Вписки</a:t>
            </a:r>
            <a:endParaRPr lang="ru-RU" b="1" dirty="0">
              <a:solidFill>
                <a:srgbClr val="05496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9481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>
            <a:off x="0" y="374324"/>
            <a:ext cx="7356764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-1877" y="3"/>
            <a:ext cx="8167948" cy="405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ВИДЫ АГРЕССИИ В ИНТЕРНЕТЕ:</a:t>
            </a: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512182" y="662288"/>
            <a:ext cx="7779763" cy="469667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-360000" algn="just">
              <a:spcBef>
                <a:spcPts val="0"/>
              </a:spcBef>
              <a:spcAft>
                <a:spcPts val="1200"/>
              </a:spcAft>
              <a:buClr>
                <a:srgbClr val="023F56"/>
              </a:buClr>
              <a:buSzPct val="80000"/>
              <a:buBlip>
                <a:blip r:embed="rId2"/>
              </a:buBlip>
            </a:pPr>
            <a:r>
              <a:rPr lang="ru-RU" sz="1800" b="1" dirty="0">
                <a:solidFill>
                  <a:srgbClr val="1B996C"/>
                </a:solidFill>
                <a:latin typeface="Trebuchet MS" panose="020B0603020202020204" pitchFamily="34" charset="0"/>
              </a:rPr>
              <a:t>ФЛЕЙМИНГ</a:t>
            </a:r>
            <a:r>
              <a:rPr lang="ru-RU" sz="1800" b="1" dirty="0">
                <a:solidFill>
                  <a:srgbClr val="004D69"/>
                </a:solidFill>
                <a:latin typeface="Trebuchet MS" panose="020B0603020202020204" pitchFamily="34" charset="0"/>
              </a:rPr>
              <a:t> – разжигание спора, публичные оскорбления</a:t>
            </a:r>
            <a:br>
              <a:rPr lang="ru-RU" sz="1800" b="1" dirty="0">
                <a:solidFill>
                  <a:srgbClr val="004D69"/>
                </a:solidFill>
                <a:latin typeface="Trebuchet MS" panose="020B0603020202020204" pitchFamily="34" charset="0"/>
              </a:rPr>
            </a:br>
            <a:r>
              <a:rPr lang="ru-RU" sz="1800" b="1" dirty="0">
                <a:solidFill>
                  <a:srgbClr val="004D69"/>
                </a:solidFill>
                <a:latin typeface="Trebuchet MS" panose="020B0603020202020204" pitchFamily="34" charset="0"/>
              </a:rPr>
              <a:t>и эмоциональный обмен репликами в интернете между участниками в равных позициях</a:t>
            </a:r>
          </a:p>
          <a:p>
            <a:pPr marL="0" indent="-360000" algn="just">
              <a:spcBef>
                <a:spcPts val="0"/>
              </a:spcBef>
              <a:spcAft>
                <a:spcPts val="1200"/>
              </a:spcAft>
              <a:buClr>
                <a:srgbClr val="023F56"/>
              </a:buClr>
              <a:buSzPct val="80000"/>
              <a:buBlip>
                <a:blip r:embed="rId2"/>
              </a:buBlip>
            </a:pPr>
            <a:r>
              <a:rPr lang="ru-RU" sz="1800" b="1" dirty="0">
                <a:solidFill>
                  <a:srgbClr val="1B996C"/>
                </a:solidFill>
                <a:latin typeface="Trebuchet MS" panose="020B0603020202020204" pitchFamily="34" charset="0"/>
              </a:rPr>
              <a:t>ТРОЛЛИНГ</a:t>
            </a:r>
            <a:r>
              <a:rPr lang="ru-RU" sz="1800" b="1" dirty="0">
                <a:solidFill>
                  <a:srgbClr val="004D69"/>
                </a:solidFill>
                <a:latin typeface="Trebuchet MS" panose="020B0603020202020204" pitchFamily="34" charset="0"/>
              </a:rPr>
              <a:t> – размещение в интернете провокационных сообщений с целью вызвать негативную эмоциональную реакцию или конфликты между участниками</a:t>
            </a:r>
          </a:p>
          <a:p>
            <a:pPr marL="0" indent="-360000" algn="just">
              <a:spcBef>
                <a:spcPts val="0"/>
              </a:spcBef>
              <a:spcAft>
                <a:spcPts val="1200"/>
              </a:spcAft>
              <a:buClr>
                <a:srgbClr val="023F56"/>
              </a:buClr>
              <a:buSzPct val="80000"/>
              <a:buBlip>
                <a:blip r:embed="rId2"/>
              </a:buBlip>
            </a:pPr>
            <a:r>
              <a:rPr lang="ru-RU" sz="1800" b="1" dirty="0">
                <a:solidFill>
                  <a:srgbClr val="1B996C"/>
                </a:solidFill>
                <a:latin typeface="Trebuchet MS" panose="020B0603020202020204" pitchFamily="34" charset="0"/>
              </a:rPr>
              <a:t>ХЕЙТИНГ</a:t>
            </a:r>
            <a:r>
              <a:rPr lang="ru-RU" sz="1800" b="1" dirty="0">
                <a:solidFill>
                  <a:srgbClr val="004D69"/>
                </a:solidFill>
                <a:latin typeface="Trebuchet MS" panose="020B0603020202020204" pitchFamily="34" charset="0"/>
              </a:rPr>
              <a:t> – негативные комментарии и сообщения, иррациональная критика в адрес конкретного человека или явления, часто без обоснования своей позиции</a:t>
            </a:r>
          </a:p>
          <a:p>
            <a:pPr marL="0" indent="-360000" algn="just">
              <a:spcBef>
                <a:spcPts val="0"/>
              </a:spcBef>
              <a:spcAft>
                <a:spcPts val="1200"/>
              </a:spcAft>
              <a:buClr>
                <a:srgbClr val="023F56"/>
              </a:buClr>
              <a:buSzPct val="80000"/>
              <a:buBlip>
                <a:blip r:embed="rId2"/>
              </a:buBlip>
            </a:pPr>
            <a:r>
              <a:rPr lang="ru-RU" sz="1800" b="1" dirty="0">
                <a:solidFill>
                  <a:srgbClr val="1B996C"/>
                </a:solidFill>
                <a:latin typeface="Trebuchet MS" panose="020B0603020202020204" pitchFamily="34" charset="0"/>
              </a:rPr>
              <a:t>КИБЕРСТАЛКИНГ</a:t>
            </a:r>
            <a:r>
              <a:rPr lang="ru-RU" sz="1800" b="1" dirty="0">
                <a:solidFill>
                  <a:srgbClr val="004D69"/>
                </a:solidFill>
                <a:latin typeface="Trebuchet MS" panose="020B0603020202020204" pitchFamily="34" charset="0"/>
              </a:rPr>
              <a:t> – использование электронных средств для преследования жертвы через повторяющиеся сообщения, вызывающие тревогу и раздражение</a:t>
            </a:r>
          </a:p>
          <a:p>
            <a:pPr marL="0" indent="-360000" algn="just">
              <a:spcBef>
                <a:spcPts val="0"/>
              </a:spcBef>
              <a:spcAft>
                <a:spcPts val="1200"/>
              </a:spcAft>
              <a:buClr>
                <a:srgbClr val="023F56"/>
              </a:buClr>
              <a:buSzPct val="80000"/>
              <a:buBlip>
                <a:blip r:embed="rId2"/>
              </a:buBlip>
            </a:pPr>
            <a:r>
              <a:rPr lang="ru-RU" sz="1800" b="1" dirty="0">
                <a:solidFill>
                  <a:srgbClr val="1B996C"/>
                </a:solidFill>
                <a:latin typeface="Trebuchet MS" panose="020B0603020202020204" pitchFamily="34" charset="0"/>
              </a:rPr>
              <a:t>КИБЕРБУЛЛИНГ</a:t>
            </a:r>
            <a:r>
              <a:rPr lang="ru-RU" sz="1800" b="1" dirty="0">
                <a:solidFill>
                  <a:srgbClr val="004D69"/>
                </a:solidFill>
                <a:latin typeface="Trebuchet MS" panose="020B0603020202020204" pitchFamily="34" charset="0"/>
              </a:rPr>
              <a:t> - агрессивные, умышленные, повторяющиеся и продолжительные во времени действия, совершаемые группой лиц или одним лицом с использованием электронных форм контакта в отношении жертвы, которой трудно защитить </a:t>
            </a:r>
          </a:p>
        </p:txBody>
      </p:sp>
      <p:sp>
        <p:nvSpPr>
          <p:cNvPr id="9" name="Прямоугольник с двумя усеченными противолежащими углами 8"/>
          <p:cNvSpPr/>
          <p:nvPr/>
        </p:nvSpPr>
        <p:spPr>
          <a:xfrm>
            <a:off x="1381359" y="5574502"/>
            <a:ext cx="6711975" cy="982161"/>
          </a:xfrm>
          <a:prstGeom prst="snip2DiagRect">
            <a:avLst>
              <a:gd name="adj1" fmla="val 36779"/>
              <a:gd name="adj2" fmla="val 0"/>
            </a:avLst>
          </a:prstGeom>
          <a:solidFill>
            <a:srgbClr val="13708D">
              <a:alpha val="10000"/>
            </a:srgbClr>
          </a:solidFill>
          <a:ln w="19050">
            <a:solidFill>
              <a:srgbClr val="1370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solidFill>
                  <a:srgbClr val="004D69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Дети в интернете: онлайн-риски и </a:t>
            </a:r>
            <a:r>
              <a:rPr lang="ru-RU" sz="1600" b="1" dirty="0" err="1">
                <a:solidFill>
                  <a:srgbClr val="004D69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киберагрессия</a:t>
            </a:r>
            <a:endParaRPr lang="ru-RU" sz="1600" b="1" dirty="0">
              <a:solidFill>
                <a:srgbClr val="004D69"/>
              </a:solidFill>
              <a:latin typeface="Trebuchet MS" panose="020B0603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600" dirty="0">
                <a:solidFill>
                  <a:srgbClr val="004D69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Галина Солдатова член-корр. РАО, д-р психол. наук, профессор</a:t>
            </a:r>
          </a:p>
          <a:p>
            <a:r>
              <a:rPr lang="ru-RU" sz="1600" dirty="0">
                <a:solidFill>
                  <a:srgbClr val="004D69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факультета психологии МГУ имени М.В. Ломоносова, директор Фонда Развития Интернет</a:t>
            </a:r>
          </a:p>
        </p:txBody>
      </p:sp>
    </p:spTree>
    <p:extLst>
      <p:ext uri="{BB962C8B-B14F-4D97-AF65-F5344CB8AC3E}">
        <p14:creationId xmlns:p14="http://schemas.microsoft.com/office/powerpoint/2010/main" val="3719278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>
            <a:off x="0" y="374324"/>
            <a:ext cx="7356764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-1877" y="3"/>
            <a:ext cx="8167948" cy="405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КИБЕРБУЛЛИНГ</a:t>
            </a:r>
            <a:endParaRPr lang="ru-RU" sz="2000" b="1" dirty="0">
              <a:solidFill>
                <a:srgbClr val="054961"/>
              </a:solidFill>
              <a:latin typeface="Trebuchet MS" panose="020B0603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1582116" y="523846"/>
            <a:ext cx="7839127" cy="1227785"/>
            <a:chOff x="1050044" y="3678378"/>
            <a:chExt cx="3424383" cy="1227785"/>
          </a:xfrm>
        </p:grpSpPr>
        <p:cxnSp>
          <p:nvCxnSpPr>
            <p:cNvPr id="10" name="Прямая соединительная линия 9"/>
            <p:cNvCxnSpPr/>
            <p:nvPr/>
          </p:nvCxnSpPr>
          <p:spPr>
            <a:xfrm>
              <a:off x="1050044" y="3678378"/>
              <a:ext cx="1816" cy="1227785"/>
            </a:xfrm>
            <a:prstGeom prst="line">
              <a:avLst/>
            </a:prstGeom>
            <a:ln w="28575">
              <a:solidFill>
                <a:srgbClr val="0549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Прямоугольник 10"/>
            <p:cNvSpPr/>
            <p:nvPr/>
          </p:nvSpPr>
          <p:spPr>
            <a:xfrm>
              <a:off x="1051860" y="3678939"/>
              <a:ext cx="3422567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023F56"/>
                </a:buClr>
                <a:buSzPct val="80000"/>
              </a:pPr>
              <a:r>
                <a:rPr lang="ru-RU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Каждый десятый </a:t>
              </a:r>
              <a:r>
                <a:rPr lang="ru-RU" sz="16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родитель отмечает, что тема </a:t>
              </a:r>
              <a:r>
                <a:rPr lang="ru-RU" sz="1600" b="1" dirty="0" err="1">
                  <a:solidFill>
                    <a:srgbClr val="054961"/>
                  </a:solidFill>
                  <a:latin typeface="Trebuchet MS" panose="020B0603020202020204" pitchFamily="34" charset="0"/>
                </a:rPr>
                <a:t>кибербуллинга</a:t>
              </a:r>
              <a:r>
                <a:rPr lang="ru-RU" sz="16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 </a:t>
              </a:r>
              <a:endParaRPr lang="en-US" sz="1600" b="1" dirty="0" smtClean="0">
                <a:solidFill>
                  <a:srgbClr val="054961"/>
                </a:solidFill>
                <a:latin typeface="Trebuchet MS" panose="020B0603020202020204" pitchFamily="34" charset="0"/>
              </a:endParaRPr>
            </a:p>
            <a:p>
              <a:pPr>
                <a:buClr>
                  <a:srgbClr val="023F56"/>
                </a:buClr>
                <a:buSzPct val="80000"/>
              </a:pPr>
              <a:r>
                <a:rPr lang="ru-RU" sz="1600" b="1" dirty="0" smtClean="0">
                  <a:solidFill>
                    <a:srgbClr val="054961"/>
                  </a:solidFill>
                  <a:latin typeface="Trebuchet MS" panose="020B0603020202020204" pitchFamily="34" charset="0"/>
                </a:rPr>
                <a:t>в </a:t>
              </a:r>
              <a:r>
                <a:rPr lang="ru-RU" sz="16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той или иной степени ему знакома. Чаще всего рапортуется </a:t>
              </a:r>
              <a:endParaRPr lang="en-US" sz="1600" b="1" dirty="0" smtClean="0">
                <a:solidFill>
                  <a:srgbClr val="054961"/>
                </a:solidFill>
                <a:latin typeface="Trebuchet MS" panose="020B0603020202020204" pitchFamily="34" charset="0"/>
              </a:endParaRPr>
            </a:p>
            <a:p>
              <a:pPr>
                <a:buClr>
                  <a:srgbClr val="023F56"/>
                </a:buClr>
                <a:buSzPct val="80000"/>
              </a:pPr>
              <a:r>
                <a:rPr lang="ru-RU" sz="1600" b="1" dirty="0" smtClean="0">
                  <a:solidFill>
                    <a:srgbClr val="054961"/>
                  </a:solidFill>
                  <a:latin typeface="Trebuchet MS" panose="020B0603020202020204" pitchFamily="34" charset="0"/>
                </a:rPr>
                <a:t>о </a:t>
              </a:r>
              <a:r>
                <a:rPr lang="ru-RU" sz="16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случаях в школе, реже – среди друзей ребенка. </a:t>
              </a:r>
              <a:endParaRPr lang="en-US" sz="1600" b="1" dirty="0" smtClean="0">
                <a:solidFill>
                  <a:srgbClr val="054961"/>
                </a:solidFill>
                <a:latin typeface="Trebuchet MS" panose="020B0603020202020204" pitchFamily="34" charset="0"/>
              </a:endParaRPr>
            </a:p>
            <a:p>
              <a:pPr>
                <a:buClr>
                  <a:srgbClr val="023F56"/>
                </a:buClr>
                <a:buSzPct val="80000"/>
              </a:pPr>
              <a:r>
                <a:rPr lang="ru-RU" sz="1600" b="1" dirty="0" smtClean="0">
                  <a:solidFill>
                    <a:srgbClr val="054961"/>
                  </a:solidFill>
                  <a:latin typeface="Trebuchet MS" panose="020B0603020202020204" pitchFamily="34" charset="0"/>
                </a:rPr>
                <a:t>Данный </a:t>
              </a:r>
              <a:r>
                <a:rPr lang="ru-RU" sz="16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показатель не зависит ни от возраста, ни от пола ребенка.</a:t>
              </a:r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680" y="619578"/>
            <a:ext cx="1036320" cy="1036320"/>
          </a:xfrm>
          <a:prstGeom prst="rect">
            <a:avLst/>
          </a:prstGeom>
        </p:spPr>
      </p:pic>
      <p:graphicFrame>
        <p:nvGraphicFramePr>
          <p:cNvPr id="12" name="Диаграмма 11">
            <a:extLst>
              <a:ext uri="{FF2B5EF4-FFF2-40B4-BE49-F238E27FC236}">
                <a16:creationId xmlns="" xmlns:a16="http://schemas.microsoft.com/office/drawing/2014/main" id="{9141C7F7-4294-4E44-8CBA-C892BD60826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35022664"/>
              </p:ext>
            </p:extLst>
          </p:nvPr>
        </p:nvGraphicFramePr>
        <p:xfrm>
          <a:off x="121478" y="1966030"/>
          <a:ext cx="8799444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75951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>
            <a:off x="0" y="374324"/>
            <a:ext cx="7356764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-1877" y="3"/>
            <a:ext cx="8167948" cy="405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КИБЕРБУЛЛИНГ</a:t>
            </a:r>
            <a:endParaRPr lang="ru-RU" sz="2000" b="1" dirty="0">
              <a:solidFill>
                <a:srgbClr val="054961"/>
              </a:solidFill>
              <a:latin typeface="Trebuchet MS" panose="020B0603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2344116" y="523846"/>
            <a:ext cx="7839127" cy="1227785"/>
            <a:chOff x="1050044" y="3678378"/>
            <a:chExt cx="3424383" cy="1227785"/>
          </a:xfrm>
        </p:grpSpPr>
        <p:cxnSp>
          <p:nvCxnSpPr>
            <p:cNvPr id="10" name="Прямая соединительная линия 9"/>
            <p:cNvCxnSpPr/>
            <p:nvPr/>
          </p:nvCxnSpPr>
          <p:spPr>
            <a:xfrm>
              <a:off x="1050044" y="3678378"/>
              <a:ext cx="1816" cy="1227785"/>
            </a:xfrm>
            <a:prstGeom prst="line">
              <a:avLst/>
            </a:prstGeom>
            <a:ln w="28575">
              <a:solidFill>
                <a:srgbClr val="0549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Прямоугольник 10"/>
            <p:cNvSpPr/>
            <p:nvPr/>
          </p:nvSpPr>
          <p:spPr>
            <a:xfrm>
              <a:off x="1051860" y="3678939"/>
              <a:ext cx="3422567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023F56"/>
                </a:buClr>
                <a:buSzPct val="80000"/>
              </a:pPr>
              <a:r>
                <a:rPr lang="ru-RU" sz="16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Если же задать вопрос про травлю детям, то доля тех, </a:t>
              </a:r>
              <a:endParaRPr lang="ru-RU" sz="1600" b="1" dirty="0" smtClean="0">
                <a:solidFill>
                  <a:srgbClr val="054961"/>
                </a:solidFill>
                <a:latin typeface="Trebuchet MS" panose="020B0603020202020204" pitchFamily="34" charset="0"/>
              </a:endParaRPr>
            </a:p>
            <a:p>
              <a:pPr>
                <a:buClr>
                  <a:srgbClr val="023F56"/>
                </a:buClr>
                <a:buSzPct val="80000"/>
              </a:pPr>
              <a:r>
                <a:rPr lang="ru-RU" sz="1600" b="1" dirty="0" smtClean="0">
                  <a:solidFill>
                    <a:srgbClr val="054961"/>
                  </a:solidFill>
                  <a:latin typeface="Trebuchet MS" panose="020B0603020202020204" pitchFamily="34" charset="0"/>
                </a:rPr>
                <a:t>кто </a:t>
              </a:r>
              <a:r>
                <a:rPr lang="ru-RU" sz="16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сталкивался с </a:t>
              </a:r>
              <a:r>
                <a:rPr lang="ru-RU" sz="1600" b="1" dirty="0" err="1">
                  <a:solidFill>
                    <a:srgbClr val="054961"/>
                  </a:solidFill>
                  <a:latin typeface="Trebuchet MS" panose="020B0603020202020204" pitchFamily="34" charset="0"/>
                </a:rPr>
                <a:t>кибербуллингом</a:t>
              </a:r>
              <a:r>
                <a:rPr lang="ru-RU" sz="16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, либо слышал о нем, </a:t>
              </a:r>
              <a:endParaRPr lang="ru-RU" sz="1600" b="1" dirty="0" smtClean="0">
                <a:solidFill>
                  <a:srgbClr val="054961"/>
                </a:solidFill>
                <a:latin typeface="Trebuchet MS" panose="020B0603020202020204" pitchFamily="34" charset="0"/>
              </a:endParaRPr>
            </a:p>
            <a:p>
              <a:pPr>
                <a:buClr>
                  <a:srgbClr val="023F56"/>
                </a:buClr>
                <a:buSzPct val="80000"/>
              </a:pPr>
              <a:r>
                <a:rPr lang="ru-RU" sz="1600" b="1" dirty="0" smtClean="0">
                  <a:solidFill>
                    <a:srgbClr val="054961"/>
                  </a:solidFill>
                  <a:latin typeface="Trebuchet MS" panose="020B0603020202020204" pitchFamily="34" charset="0"/>
                </a:rPr>
                <a:t>возрастает </a:t>
              </a:r>
              <a:r>
                <a:rPr lang="ru-RU" sz="16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более, чем в два раза  </a:t>
              </a:r>
              <a:endParaRPr lang="ru-RU" sz="1600" b="1" dirty="0" smtClean="0">
                <a:solidFill>
                  <a:srgbClr val="054961"/>
                </a:solidFill>
                <a:latin typeface="Trebuchet MS" panose="020B0603020202020204" pitchFamily="34" charset="0"/>
              </a:endParaRPr>
            </a:p>
            <a:p>
              <a:pPr>
                <a:buClr>
                  <a:srgbClr val="023F56"/>
                </a:buClr>
                <a:buSzPct val="80000"/>
              </a:pPr>
              <a:r>
                <a:rPr lang="ru-RU" sz="1600" b="1" dirty="0" smtClean="0">
                  <a:solidFill>
                    <a:srgbClr val="054961"/>
                  </a:solidFill>
                  <a:latin typeface="Trebuchet MS" panose="020B0603020202020204" pitchFamily="34" charset="0"/>
                </a:rPr>
                <a:t>(</a:t>
              </a:r>
              <a:r>
                <a:rPr lang="ru-RU" sz="16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со слов родителей – </a:t>
              </a:r>
              <a:r>
                <a:rPr lang="ru-RU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12% </a:t>
              </a:r>
              <a:r>
                <a:rPr lang="ru-RU" b="1" dirty="0" err="1">
                  <a:solidFill>
                    <a:srgbClr val="1B996C"/>
                  </a:solidFill>
                  <a:latin typeface="Trebuchet MS" panose="020B0603020202020204" pitchFamily="34" charset="0"/>
                </a:rPr>
                <a:t>vs</a:t>
              </a:r>
              <a:r>
                <a:rPr lang="ru-RU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 29% </a:t>
              </a:r>
              <a:r>
                <a:rPr lang="ru-RU" sz="16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– со слов детей).</a:t>
              </a:r>
            </a:p>
          </p:txBody>
        </p:sp>
      </p:grpSp>
      <p:graphicFrame>
        <p:nvGraphicFramePr>
          <p:cNvPr id="12" name="Диаграмма 11">
            <a:extLst>
              <a:ext uri="{FF2B5EF4-FFF2-40B4-BE49-F238E27FC236}">
                <a16:creationId xmlns="" xmlns:a16="http://schemas.microsoft.com/office/drawing/2014/main" id="{9141C7F7-4294-4E44-8CBA-C892BD60826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51009467"/>
              </p:ext>
            </p:extLst>
          </p:nvPr>
        </p:nvGraphicFramePr>
        <p:xfrm>
          <a:off x="121478" y="1966030"/>
          <a:ext cx="8799444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840" y="617608"/>
            <a:ext cx="1036800" cy="103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302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0" y="374324"/>
            <a:ext cx="7356764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Объект 2"/>
          <p:cNvSpPr txBox="1">
            <a:spLocks/>
          </p:cNvSpPr>
          <p:nvPr/>
        </p:nvSpPr>
        <p:spPr>
          <a:xfrm>
            <a:off x="578075" y="901582"/>
            <a:ext cx="8119118" cy="482593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-252000" algn="just">
              <a:spcBef>
                <a:spcPts val="0"/>
              </a:spcBef>
              <a:spcAft>
                <a:spcPts val="1200"/>
              </a:spcAft>
              <a:buClr>
                <a:srgbClr val="023F56"/>
              </a:buClr>
              <a:buSzPct val="125000"/>
              <a:buBlip>
                <a:blip r:embed="rId2"/>
              </a:buBlip>
            </a:pPr>
            <a:r>
              <a:rPr lang="ru-RU" sz="2200" b="1" dirty="0">
                <a:solidFill>
                  <a:srgbClr val="1B996C"/>
                </a:solidFill>
                <a:latin typeface="Trebuchet MS" panose="020B0603020202020204" pitchFamily="34" charset="0"/>
              </a:rPr>
              <a:t>7</a:t>
            </a:r>
            <a:r>
              <a:rPr lang="ru-RU" sz="2200" b="1" dirty="0" smtClean="0">
                <a:solidFill>
                  <a:srgbClr val="1B996C"/>
                </a:solidFill>
                <a:latin typeface="Trebuchet MS" panose="020B0603020202020204" pitchFamily="34" charset="0"/>
              </a:rPr>
              <a:t>0</a:t>
            </a:r>
            <a:r>
              <a:rPr lang="ru-RU" sz="2200" b="1" dirty="0">
                <a:solidFill>
                  <a:srgbClr val="1B996C"/>
                </a:solidFill>
                <a:latin typeface="Trebuchet MS" panose="020B0603020202020204" pitchFamily="34" charset="0"/>
              </a:rPr>
              <a:t>%</a:t>
            </a:r>
            <a:r>
              <a:rPr lang="ru-RU" sz="2000" b="1" dirty="0">
                <a:solidFill>
                  <a:srgbClr val="1B996C"/>
                </a:solidFill>
                <a:latin typeface="Trebuchet MS" panose="020B0603020202020204" pitchFamily="34" charset="0"/>
              </a:rPr>
              <a:t> </a:t>
            </a:r>
            <a:r>
              <a:rPr lang="ru-RU" sz="1800" b="1" dirty="0">
                <a:solidFill>
                  <a:srgbClr val="004D69"/>
                </a:solidFill>
                <a:latin typeface="Trebuchet MS" panose="020B0603020202020204" pitchFamily="34" charset="0"/>
              </a:rPr>
              <a:t>родителей не знают о средствах технического контроля</a:t>
            </a:r>
            <a:br>
              <a:rPr lang="ru-RU" sz="1800" b="1" dirty="0">
                <a:solidFill>
                  <a:srgbClr val="004D69"/>
                </a:solidFill>
                <a:latin typeface="Trebuchet MS" panose="020B0603020202020204" pitchFamily="34" charset="0"/>
              </a:rPr>
            </a:br>
            <a:r>
              <a:rPr lang="ru-RU" sz="1800" b="1" dirty="0">
                <a:solidFill>
                  <a:srgbClr val="004D69"/>
                </a:solidFill>
                <a:latin typeface="Trebuchet MS" panose="020B0603020202020204" pitchFamily="34" charset="0"/>
              </a:rPr>
              <a:t>за безопасностью ребенка</a:t>
            </a:r>
          </a:p>
          <a:p>
            <a:pPr marL="0" indent="-252000" algn="just">
              <a:spcBef>
                <a:spcPts val="0"/>
              </a:spcBef>
              <a:spcAft>
                <a:spcPts val="1200"/>
              </a:spcAft>
              <a:buClr>
                <a:srgbClr val="023F56"/>
              </a:buClr>
              <a:buSzPct val="125000"/>
              <a:buBlip>
                <a:blip r:embed="rId2"/>
              </a:buBlip>
            </a:pPr>
            <a:r>
              <a:rPr lang="ru-RU" sz="2200" b="1" dirty="0">
                <a:solidFill>
                  <a:srgbClr val="1B996C"/>
                </a:solidFill>
                <a:latin typeface="Trebuchet MS" panose="020B0603020202020204" pitchFamily="34" charset="0"/>
              </a:rPr>
              <a:t>7</a:t>
            </a:r>
            <a:r>
              <a:rPr lang="ru-RU" sz="2200" b="1" dirty="0" smtClean="0">
                <a:solidFill>
                  <a:srgbClr val="1B996C"/>
                </a:solidFill>
                <a:latin typeface="Trebuchet MS" panose="020B0603020202020204" pitchFamily="34" charset="0"/>
              </a:rPr>
              <a:t>0</a:t>
            </a:r>
            <a:r>
              <a:rPr lang="ru-RU" sz="2200" b="1" dirty="0">
                <a:solidFill>
                  <a:srgbClr val="1B996C"/>
                </a:solidFill>
                <a:latin typeface="Trebuchet MS" panose="020B0603020202020204" pitchFamily="34" charset="0"/>
              </a:rPr>
              <a:t>% </a:t>
            </a:r>
            <a:r>
              <a:rPr lang="ru-RU" sz="1800" b="1" dirty="0">
                <a:solidFill>
                  <a:srgbClr val="004D69"/>
                </a:solidFill>
                <a:latin typeface="Trebuchet MS" panose="020B0603020202020204" pitchFamily="34" charset="0"/>
              </a:rPr>
              <a:t>родителей не интересуются, что за программное обеспечение стоит на компьютере ребенка</a:t>
            </a:r>
          </a:p>
          <a:p>
            <a:pPr marL="0" indent="-252000" algn="just">
              <a:spcBef>
                <a:spcPts val="0"/>
              </a:spcBef>
              <a:spcAft>
                <a:spcPts val="1200"/>
              </a:spcAft>
              <a:buClr>
                <a:srgbClr val="023F56"/>
              </a:buClr>
              <a:buSzPct val="125000"/>
              <a:buBlip>
                <a:blip r:embed="rId2"/>
              </a:buBlip>
            </a:pPr>
            <a:r>
              <a:rPr lang="ru-RU" sz="2200" b="1" dirty="0">
                <a:solidFill>
                  <a:srgbClr val="1B996C"/>
                </a:solidFill>
                <a:latin typeface="Trebuchet MS" panose="020B0603020202020204" pitchFamily="34" charset="0"/>
              </a:rPr>
              <a:t>7</a:t>
            </a:r>
            <a:r>
              <a:rPr lang="ru-RU" sz="2200" b="1" dirty="0" smtClean="0">
                <a:solidFill>
                  <a:srgbClr val="1B996C"/>
                </a:solidFill>
                <a:latin typeface="Trebuchet MS" panose="020B0603020202020204" pitchFamily="34" charset="0"/>
              </a:rPr>
              <a:t>2</a:t>
            </a:r>
            <a:r>
              <a:rPr lang="ru-RU" sz="2200" b="1" dirty="0">
                <a:solidFill>
                  <a:srgbClr val="1B996C"/>
                </a:solidFill>
                <a:latin typeface="Trebuchet MS" panose="020B0603020202020204" pitchFamily="34" charset="0"/>
              </a:rPr>
              <a:t>% </a:t>
            </a:r>
            <a:r>
              <a:rPr lang="ru-RU" sz="1800" b="1" dirty="0">
                <a:solidFill>
                  <a:srgbClr val="004D69"/>
                </a:solidFill>
                <a:latin typeface="Trebuchet MS" panose="020B0603020202020204" pitchFamily="34" charset="0"/>
              </a:rPr>
              <a:t>родителей не могут помочь детям при решении всех проблем</a:t>
            </a:r>
            <a:br>
              <a:rPr lang="ru-RU" sz="1800" b="1" dirty="0">
                <a:solidFill>
                  <a:srgbClr val="004D69"/>
                </a:solidFill>
                <a:latin typeface="Trebuchet MS" panose="020B0603020202020204" pitchFamily="34" charset="0"/>
              </a:rPr>
            </a:br>
            <a:r>
              <a:rPr lang="ru-RU" sz="1800" b="1" dirty="0">
                <a:solidFill>
                  <a:srgbClr val="004D69"/>
                </a:solidFill>
                <a:latin typeface="Trebuchet MS" panose="020B0603020202020204" pitchFamily="34" charset="0"/>
              </a:rPr>
              <a:t>в Сети</a:t>
            </a:r>
          </a:p>
          <a:p>
            <a:pPr marL="0" indent="-252000" algn="just">
              <a:spcBef>
                <a:spcPts val="0"/>
              </a:spcBef>
              <a:spcAft>
                <a:spcPts val="1200"/>
              </a:spcAft>
              <a:buClr>
                <a:srgbClr val="023F56"/>
              </a:buClr>
              <a:buSzPct val="125000"/>
              <a:buBlip>
                <a:blip r:embed="rId2"/>
              </a:buBlip>
            </a:pPr>
            <a:r>
              <a:rPr lang="ru-RU" sz="2200" b="1" dirty="0">
                <a:solidFill>
                  <a:srgbClr val="1B996C"/>
                </a:solidFill>
                <a:latin typeface="Trebuchet MS" panose="020B0603020202020204" pitchFamily="34" charset="0"/>
              </a:rPr>
              <a:t>46% </a:t>
            </a:r>
            <a:r>
              <a:rPr lang="ru-RU" sz="1800" b="1" dirty="0">
                <a:solidFill>
                  <a:srgbClr val="004D69"/>
                </a:solidFill>
                <a:latin typeface="Trebuchet MS" panose="020B0603020202020204" pitchFamily="34" charset="0"/>
              </a:rPr>
              <a:t>родителей чувствуют себя неуверенными интернет-пользователями</a:t>
            </a:r>
          </a:p>
          <a:p>
            <a:pPr marL="0" indent="-252000" algn="just">
              <a:spcBef>
                <a:spcPts val="0"/>
              </a:spcBef>
              <a:spcAft>
                <a:spcPts val="1200"/>
              </a:spcAft>
              <a:buClr>
                <a:srgbClr val="023F56"/>
              </a:buClr>
              <a:buSzPct val="125000"/>
              <a:buBlip>
                <a:blip r:embed="rId2"/>
              </a:buBlip>
            </a:pPr>
            <a:r>
              <a:rPr lang="ru-RU" sz="2200" b="1" dirty="0">
                <a:solidFill>
                  <a:srgbClr val="1B996C"/>
                </a:solidFill>
                <a:latin typeface="Trebuchet MS" panose="020B0603020202020204" pitchFamily="34" charset="0"/>
              </a:rPr>
              <a:t>84% </a:t>
            </a:r>
            <a:r>
              <a:rPr lang="ru-RU" sz="1800" b="1" dirty="0">
                <a:solidFill>
                  <a:srgbClr val="004D69"/>
                </a:solidFill>
                <a:latin typeface="Trebuchet MS" panose="020B0603020202020204" pitchFamily="34" charset="0"/>
              </a:rPr>
              <a:t>детей не обращаются за помощью к родителям</a:t>
            </a:r>
          </a:p>
          <a:p>
            <a:pPr marL="0" indent="-252000" algn="just">
              <a:spcBef>
                <a:spcPts val="0"/>
              </a:spcBef>
              <a:spcAft>
                <a:spcPts val="1200"/>
              </a:spcAft>
              <a:buClr>
                <a:srgbClr val="023F56"/>
              </a:buClr>
              <a:buSzPct val="125000"/>
              <a:buBlip>
                <a:blip r:embed="rId2"/>
              </a:buBlip>
            </a:pPr>
            <a:r>
              <a:rPr lang="ru-RU" sz="2200" b="1" dirty="0">
                <a:solidFill>
                  <a:srgbClr val="1B996C"/>
                </a:solidFill>
                <a:latin typeface="Trebuchet MS" panose="020B0603020202020204" pitchFamily="34" charset="0"/>
              </a:rPr>
              <a:t>К</a:t>
            </a:r>
            <a:r>
              <a:rPr lang="ru-RU" sz="1800" b="1" dirty="0">
                <a:solidFill>
                  <a:srgbClr val="1B996C"/>
                </a:solidFill>
                <a:latin typeface="Trebuchet MS" panose="020B0603020202020204" pitchFamily="34" charset="0"/>
              </a:rPr>
              <a:t>аждый третий</a:t>
            </a:r>
            <a:r>
              <a:rPr lang="ru-RU" sz="1800" b="1" dirty="0">
                <a:solidFill>
                  <a:srgbClr val="004D69"/>
                </a:solidFill>
                <a:latin typeface="Trebuchet MS" panose="020B0603020202020204" pitchFamily="34" charset="0"/>
              </a:rPr>
              <a:t> родитель не знает о проблемах ребенка</a:t>
            </a:r>
            <a:br>
              <a:rPr lang="ru-RU" sz="1800" b="1" dirty="0">
                <a:solidFill>
                  <a:srgbClr val="004D69"/>
                </a:solidFill>
                <a:latin typeface="Trebuchet MS" panose="020B0603020202020204" pitchFamily="34" charset="0"/>
              </a:rPr>
            </a:br>
            <a:r>
              <a:rPr lang="ru-RU" sz="1800" b="1" dirty="0">
                <a:solidFill>
                  <a:srgbClr val="004D69"/>
                </a:solidFill>
                <a:latin typeface="Trebuchet MS" panose="020B0603020202020204" pitchFamily="34" charset="0"/>
              </a:rPr>
              <a:t>в Интернете</a:t>
            </a:r>
          </a:p>
          <a:p>
            <a:pPr marL="0" indent="-252000" algn="just">
              <a:spcBef>
                <a:spcPts val="0"/>
              </a:spcBef>
              <a:spcAft>
                <a:spcPts val="1200"/>
              </a:spcAft>
              <a:buClr>
                <a:srgbClr val="023F56"/>
              </a:buClr>
              <a:buSzPct val="125000"/>
              <a:buBlip>
                <a:blip r:embed="rId2"/>
              </a:buBlip>
            </a:pPr>
            <a:r>
              <a:rPr lang="ru-RU" sz="2200" b="1" dirty="0">
                <a:solidFill>
                  <a:srgbClr val="1B996C"/>
                </a:solidFill>
                <a:latin typeface="Trebuchet MS" panose="020B0603020202020204" pitchFamily="34" charset="0"/>
              </a:rPr>
              <a:t>К</a:t>
            </a:r>
            <a:r>
              <a:rPr lang="ru-RU" sz="1800" b="1" dirty="0">
                <a:solidFill>
                  <a:srgbClr val="1B996C"/>
                </a:solidFill>
                <a:latin typeface="Trebuchet MS" panose="020B0603020202020204" pitchFamily="34" charset="0"/>
              </a:rPr>
              <a:t>аждого пятого </a:t>
            </a:r>
            <a:r>
              <a:rPr lang="ru-RU" sz="1800" b="1" dirty="0">
                <a:solidFill>
                  <a:srgbClr val="004D69"/>
                </a:solidFill>
                <a:latin typeface="Trebuchet MS" panose="020B0603020202020204" pitchFamily="34" charset="0"/>
              </a:rPr>
              <a:t>родителя пользоваться Интернетом научили дети</a:t>
            </a:r>
          </a:p>
          <a:p>
            <a:pPr marL="0" indent="-252000" algn="just">
              <a:spcBef>
                <a:spcPts val="0"/>
              </a:spcBef>
              <a:spcAft>
                <a:spcPts val="1200"/>
              </a:spcAft>
              <a:buClr>
                <a:srgbClr val="023F56"/>
              </a:buClr>
              <a:buSzPct val="125000"/>
              <a:buBlip>
                <a:blip r:embed="rId2"/>
              </a:buBlip>
            </a:pPr>
            <a:r>
              <a:rPr lang="ru-RU" sz="2200" b="1" dirty="0">
                <a:solidFill>
                  <a:srgbClr val="1B996C"/>
                </a:solidFill>
                <a:latin typeface="Trebuchet MS" panose="020B0603020202020204" pitchFamily="34" charset="0"/>
              </a:rPr>
              <a:t>Б</a:t>
            </a:r>
            <a:r>
              <a:rPr lang="ru-RU" sz="1800" b="1" dirty="0">
                <a:solidFill>
                  <a:srgbClr val="1B996C"/>
                </a:solidFill>
                <a:latin typeface="Trebuchet MS" panose="020B0603020202020204" pitchFamily="34" charset="0"/>
              </a:rPr>
              <a:t>олее половины </a:t>
            </a:r>
            <a:r>
              <a:rPr lang="ru-RU" sz="1800" b="1" dirty="0">
                <a:solidFill>
                  <a:srgbClr val="004D69"/>
                </a:solidFill>
                <a:latin typeface="Trebuchet MS" panose="020B0603020202020204" pitchFamily="34" charset="0"/>
              </a:rPr>
              <a:t>детей не считают полезной помощь родителей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-1877" y="-7461"/>
            <a:ext cx="81679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ВЫЗОВЫ РОДИТЕЛЯМ:</a:t>
            </a:r>
            <a:b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ИНДИКАТОРЫ НИЗКОЙ ЦИФРОВОЙ КОМПЕТЕНТНОСТИ</a:t>
            </a:r>
          </a:p>
        </p:txBody>
      </p:sp>
    </p:spTree>
    <p:extLst>
      <p:ext uri="{BB962C8B-B14F-4D97-AF65-F5344CB8AC3E}">
        <p14:creationId xmlns:p14="http://schemas.microsoft.com/office/powerpoint/2010/main" val="1102294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0" y="374324"/>
            <a:ext cx="7356764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535938" y="790212"/>
            <a:ext cx="8046953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68000" algn="just">
              <a:spcAft>
                <a:spcPts val="1200"/>
              </a:spcAft>
              <a:buClr>
                <a:srgbClr val="023F56"/>
              </a:buClr>
              <a:buSzPct val="125000"/>
              <a:buBlip>
                <a:blip r:embed="rId2"/>
              </a:buBlip>
            </a:pP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Цифровой разрыв психологически проявляется не столько в «отставании» родителей от детей, сколько в отсутствии «опережения» в цифровой компетентности. Это не позволяет родителям выступать в качестве экспертов, передающих опыт</a:t>
            </a:r>
          </a:p>
          <a:p>
            <a:pPr indent="-468000" algn="just">
              <a:spcAft>
                <a:spcPts val="1200"/>
              </a:spcAft>
              <a:buClr>
                <a:srgbClr val="023F56"/>
              </a:buClr>
              <a:buSzPct val="125000"/>
              <a:buBlip>
                <a:blip r:embed="rId2"/>
              </a:buBlip>
            </a:pPr>
            <a:r>
              <a:rPr lang="ru-RU" sz="2000" b="1" dirty="0" err="1">
                <a:solidFill>
                  <a:srgbClr val="1B996C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Ювенойя</a:t>
            </a:r>
            <a:r>
              <a:rPr lang="ru-RU" sz="2000" b="1" dirty="0">
                <a:solidFill>
                  <a:srgbClr val="1B996C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– страх за подрастающее поколение (склонность</a:t>
            </a:r>
            <a:b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 к ограничениям, а не к реальному решению проблем)</a:t>
            </a:r>
          </a:p>
          <a:p>
            <a:pPr indent="-468000" algn="just">
              <a:spcAft>
                <a:spcPts val="1200"/>
              </a:spcAft>
              <a:buClr>
                <a:srgbClr val="023F56"/>
              </a:buClr>
              <a:buSzPct val="125000"/>
              <a:buBlip>
                <a:blip r:embed="rId2"/>
              </a:buBlip>
            </a:pPr>
            <a:r>
              <a:rPr lang="ru-RU" sz="2000" b="1" dirty="0" err="1">
                <a:solidFill>
                  <a:srgbClr val="1B996C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Тропофобия</a:t>
            </a: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 - страх перемен, особенно усиливается, когда стремительные      технологические изменения ведут</a:t>
            </a:r>
            <a:b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 к социальным и психологическим переменам</a:t>
            </a:r>
          </a:p>
          <a:p>
            <a:pPr indent="-468000" algn="just">
              <a:spcAft>
                <a:spcPts val="1200"/>
              </a:spcAft>
              <a:buClr>
                <a:srgbClr val="023F56"/>
              </a:buClr>
              <a:buSzPct val="125000"/>
              <a:buBlip>
                <a:blip r:embed="rId2"/>
              </a:buBlip>
            </a:pPr>
            <a:r>
              <a:rPr lang="ru-RU" sz="2000" b="1" dirty="0" err="1">
                <a:solidFill>
                  <a:srgbClr val="1B996C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Неофобия</a:t>
            </a: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 – страх всего нового, страх перед  неизвестностью</a:t>
            </a:r>
          </a:p>
          <a:p>
            <a:pPr indent="-468000" algn="just">
              <a:spcAft>
                <a:spcPts val="1200"/>
              </a:spcAft>
              <a:buClr>
                <a:srgbClr val="023F56"/>
              </a:buClr>
              <a:buSzPct val="125000"/>
              <a:buBlip>
                <a:blip r:embed="rId2"/>
              </a:buBlip>
            </a:pPr>
            <a:r>
              <a:rPr lang="ru-RU" sz="2000" b="1" dirty="0">
                <a:solidFill>
                  <a:srgbClr val="1B996C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Технофобия</a:t>
            </a: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 – страх или тревога, связанная</a:t>
            </a:r>
            <a:b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 с использованием технологий, а также враждебные или агрессивные установки в отношении новых технологий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-1877" y="-7461"/>
            <a:ext cx="81679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БАРЬЕРЫ, КОТОРЫЕ МЕШАЮТ РОДИТЕЛЯМ</a:t>
            </a:r>
            <a:b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СПРАВЛЯТЬСЯ С ВЫЗОВАМИ</a:t>
            </a:r>
          </a:p>
        </p:txBody>
      </p:sp>
    </p:spTree>
    <p:extLst>
      <p:ext uri="{BB962C8B-B14F-4D97-AF65-F5344CB8AC3E}">
        <p14:creationId xmlns:p14="http://schemas.microsoft.com/office/powerpoint/2010/main" val="2730783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0" y="374324"/>
            <a:ext cx="7356764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-1877" y="3"/>
            <a:ext cx="816794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РЕКОМЕНДУЕМ ПОЗНАКОМИТЬСЯ: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84564" y="628565"/>
            <a:ext cx="7614733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68000">
              <a:spcBef>
                <a:spcPts val="600"/>
              </a:spcBef>
              <a:spcAft>
                <a:spcPts val="1200"/>
              </a:spcAft>
              <a:buClr>
                <a:srgbClr val="023F56"/>
              </a:buClr>
              <a:buSzPct val="125000"/>
              <a:buBlip>
                <a:blip r:embed="rId2"/>
              </a:buBlip>
            </a:pPr>
            <a:r>
              <a:rPr lang="ru-RU" sz="2400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Официальный сайт:</a:t>
            </a:r>
            <a:br>
              <a:rPr lang="ru-RU" sz="2400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1B996C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http://www.fid.su</a:t>
            </a:r>
          </a:p>
          <a:p>
            <a:pPr indent="-468000">
              <a:spcBef>
                <a:spcPts val="600"/>
              </a:spcBef>
              <a:spcAft>
                <a:spcPts val="1200"/>
              </a:spcAft>
              <a:buClr>
                <a:srgbClr val="023F56"/>
              </a:buClr>
              <a:buSzPct val="125000"/>
              <a:buBlip>
                <a:blip r:embed="rId2"/>
              </a:buBlip>
            </a:pPr>
            <a:r>
              <a:rPr lang="ru-RU" sz="2400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И</a:t>
            </a: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нформационный портал «Дети России Онлайн»:              </a:t>
            </a:r>
            <a:r>
              <a:rPr lang="ru-RU" sz="2400" b="1" dirty="0">
                <a:solidFill>
                  <a:srgbClr val="1B996C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http://detionline.com</a:t>
            </a:r>
          </a:p>
          <a:p>
            <a:pPr indent="-468000">
              <a:spcBef>
                <a:spcPts val="600"/>
              </a:spcBef>
              <a:spcAft>
                <a:spcPts val="1200"/>
              </a:spcAft>
              <a:buClr>
                <a:srgbClr val="023F56"/>
              </a:buClr>
              <a:buSzPct val="125000"/>
              <a:buBlip>
                <a:blip r:embed="rId2"/>
              </a:buBlip>
            </a:pPr>
            <a:r>
              <a:rPr lang="ru-RU" sz="2400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Журнал «Дети в информационном обществе»: </a:t>
            </a:r>
            <a:r>
              <a:rPr lang="ru-RU" sz="2400" b="1" dirty="0">
                <a:solidFill>
                  <a:srgbClr val="1B996C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http://detionline.com/journal</a:t>
            </a:r>
          </a:p>
          <a:p>
            <a:pPr indent="-468000">
              <a:spcBef>
                <a:spcPts val="600"/>
              </a:spcBef>
              <a:spcAft>
                <a:spcPts val="1200"/>
              </a:spcAft>
              <a:buClr>
                <a:srgbClr val="023F56"/>
              </a:buClr>
              <a:buSzPct val="125000"/>
              <a:buBlip>
                <a:blip r:embed="rId2"/>
              </a:buBlip>
            </a:pPr>
            <a:r>
              <a:rPr lang="en-US" sz="2400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Facebook: </a:t>
            </a:r>
            <a:r>
              <a:rPr lang="en-US" sz="2400" b="1" dirty="0">
                <a:solidFill>
                  <a:srgbClr val="1B996C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http://www.facebook.com/FoundIntDev</a:t>
            </a:r>
          </a:p>
          <a:p>
            <a:pPr indent="-468000">
              <a:spcBef>
                <a:spcPts val="600"/>
              </a:spcBef>
              <a:spcAft>
                <a:spcPts val="1200"/>
              </a:spcAft>
              <a:buClr>
                <a:srgbClr val="023F56"/>
              </a:buClr>
              <a:buSzPct val="125000"/>
              <a:buBlip>
                <a:blip r:embed="rId2"/>
              </a:buBlip>
            </a:pPr>
            <a:r>
              <a:rPr lang="ru-RU" sz="2400" b="1" dirty="0" err="1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ВКонтакте</a:t>
            </a:r>
            <a:r>
              <a:rPr lang="ru-RU" sz="2400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:</a:t>
            </a:r>
            <a:br>
              <a:rPr lang="ru-RU" sz="2400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1B996C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http://vk.com/club27736677</a:t>
            </a:r>
          </a:p>
        </p:txBody>
      </p:sp>
    </p:spTree>
    <p:extLst>
      <p:ext uri="{BB962C8B-B14F-4D97-AF65-F5344CB8AC3E}">
        <p14:creationId xmlns:p14="http://schemas.microsoft.com/office/powerpoint/2010/main" val="4153914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-1877" y="3"/>
            <a:ext cx="8167948" cy="405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МИР ЗАВТРА</a:t>
            </a:r>
          </a:p>
        </p:txBody>
      </p:sp>
      <p:grpSp>
        <p:nvGrpSpPr>
          <p:cNvPr id="24" name="Группа 23"/>
          <p:cNvGrpSpPr/>
          <p:nvPr/>
        </p:nvGrpSpPr>
        <p:grpSpPr>
          <a:xfrm>
            <a:off x="181236" y="617289"/>
            <a:ext cx="4062681" cy="1446550"/>
            <a:chOff x="750222" y="1259297"/>
            <a:chExt cx="4062681" cy="1446550"/>
          </a:xfrm>
        </p:grpSpPr>
        <p:grpSp>
          <p:nvGrpSpPr>
            <p:cNvPr id="17" name="Группа 16"/>
            <p:cNvGrpSpPr/>
            <p:nvPr/>
          </p:nvGrpSpPr>
          <p:grpSpPr>
            <a:xfrm>
              <a:off x="1390336" y="1259297"/>
              <a:ext cx="3422567" cy="1446550"/>
              <a:chOff x="1051860" y="3678939"/>
              <a:chExt cx="3422567" cy="1446550"/>
            </a:xfrm>
          </p:grpSpPr>
          <p:cxnSp>
            <p:nvCxnSpPr>
              <p:cNvPr id="18" name="Прямая соединительная линия 17"/>
              <p:cNvCxnSpPr/>
              <p:nvPr/>
            </p:nvCxnSpPr>
            <p:spPr>
              <a:xfrm>
                <a:off x="1061457" y="3781433"/>
                <a:ext cx="0" cy="1270633"/>
              </a:xfrm>
              <a:prstGeom prst="line">
                <a:avLst/>
              </a:prstGeom>
              <a:ln w="28575">
                <a:solidFill>
                  <a:srgbClr val="05496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Прямоугольник 18"/>
              <p:cNvSpPr/>
              <p:nvPr/>
            </p:nvSpPr>
            <p:spPr>
              <a:xfrm>
                <a:off x="1051860" y="3678939"/>
                <a:ext cx="3422567" cy="1446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buClr>
                    <a:srgbClr val="023F56"/>
                  </a:buClr>
                  <a:buSzPct val="80000"/>
                </a:pPr>
                <a:r>
                  <a:rPr lang="ru-RU" sz="4800" b="1" dirty="0">
                    <a:solidFill>
                      <a:srgbClr val="1B996C"/>
                    </a:solidFill>
                    <a:latin typeface="Trebuchet MS" panose="020B0603020202020204" pitchFamily="34" charset="0"/>
                  </a:rPr>
                  <a:t>10*10</a:t>
                </a:r>
                <a:r>
                  <a:rPr lang="ru-RU" sz="4800" b="1" baseline="30000" dirty="0">
                    <a:solidFill>
                      <a:srgbClr val="1B996C"/>
                    </a:solidFill>
                    <a:latin typeface="Trebuchet MS" panose="020B0603020202020204" pitchFamily="34" charset="0"/>
                  </a:rPr>
                  <a:t>9</a:t>
                </a:r>
                <a:endParaRPr lang="ru-RU" sz="4800" b="1" dirty="0">
                  <a:solidFill>
                    <a:srgbClr val="1B996C"/>
                  </a:solidFill>
                  <a:latin typeface="Trebuchet MS" panose="020B0603020202020204" pitchFamily="34" charset="0"/>
                </a:endParaRPr>
              </a:p>
              <a:p>
                <a:pPr>
                  <a:buClr>
                    <a:srgbClr val="023F56"/>
                  </a:buClr>
                  <a:buSzPct val="80000"/>
                </a:pPr>
                <a:r>
                  <a:rPr lang="ru-RU" sz="2000" b="1" dirty="0">
                    <a:solidFill>
                      <a:srgbClr val="1B996C"/>
                    </a:solidFill>
                    <a:latin typeface="Trebuchet MS" panose="020B0603020202020204" pitchFamily="34" charset="0"/>
                  </a:rPr>
                  <a:t>(10 000 000 000)</a:t>
                </a:r>
              </a:p>
              <a:p>
                <a:pPr>
                  <a:buClr>
                    <a:srgbClr val="023F56"/>
                  </a:buClr>
                  <a:buSzPct val="80000"/>
                </a:pPr>
                <a:r>
                  <a:rPr lang="ru-RU" sz="2000" b="1" dirty="0">
                    <a:solidFill>
                      <a:srgbClr val="054961"/>
                    </a:solidFill>
                    <a:latin typeface="Trebuchet MS" panose="020B0603020202020204" pitchFamily="34" charset="0"/>
                  </a:rPr>
                  <a:t>ЖИТЕЛЕЙ ЗЕМЛИ</a:t>
                </a:r>
              </a:p>
            </p:txBody>
          </p:sp>
        </p:grpSp>
        <p:pic>
          <p:nvPicPr>
            <p:cNvPr id="23" name="Рисунок 2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50222" y="1361791"/>
              <a:ext cx="635317" cy="1270633"/>
            </a:xfrm>
            <a:prstGeom prst="rect">
              <a:avLst/>
            </a:prstGeom>
          </p:spPr>
        </p:pic>
      </p:grpSp>
      <p:grpSp>
        <p:nvGrpSpPr>
          <p:cNvPr id="3" name="Группа 2"/>
          <p:cNvGrpSpPr/>
          <p:nvPr/>
        </p:nvGrpSpPr>
        <p:grpSpPr>
          <a:xfrm>
            <a:off x="4189273" y="617289"/>
            <a:ext cx="4781727" cy="1446550"/>
            <a:chOff x="3999650" y="703038"/>
            <a:chExt cx="4781727" cy="1446550"/>
          </a:xfrm>
        </p:grpSpPr>
        <p:grpSp>
          <p:nvGrpSpPr>
            <p:cNvPr id="33" name="Группа 32"/>
            <p:cNvGrpSpPr/>
            <p:nvPr/>
          </p:nvGrpSpPr>
          <p:grpSpPr>
            <a:xfrm>
              <a:off x="5358810" y="703038"/>
              <a:ext cx="3422567" cy="1446550"/>
              <a:chOff x="1051860" y="3678939"/>
              <a:chExt cx="3422567" cy="1446550"/>
            </a:xfrm>
          </p:grpSpPr>
          <p:cxnSp>
            <p:nvCxnSpPr>
              <p:cNvPr id="35" name="Прямая соединительная линия 34"/>
              <p:cNvCxnSpPr/>
              <p:nvPr/>
            </p:nvCxnSpPr>
            <p:spPr>
              <a:xfrm>
                <a:off x="1061457" y="3781433"/>
                <a:ext cx="0" cy="1270633"/>
              </a:xfrm>
              <a:prstGeom prst="line">
                <a:avLst/>
              </a:prstGeom>
              <a:ln w="28575">
                <a:solidFill>
                  <a:srgbClr val="05496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Прямоугольник 35"/>
              <p:cNvSpPr/>
              <p:nvPr/>
            </p:nvSpPr>
            <p:spPr>
              <a:xfrm>
                <a:off x="1051860" y="3678939"/>
                <a:ext cx="3422567" cy="1446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buClr>
                    <a:srgbClr val="023F56"/>
                  </a:buClr>
                  <a:buSzPct val="80000"/>
                </a:pPr>
                <a:r>
                  <a:rPr lang="ru-RU" sz="4800" b="1" dirty="0">
                    <a:solidFill>
                      <a:srgbClr val="1B996C"/>
                    </a:solidFill>
                    <a:latin typeface="Trebuchet MS" panose="020B0603020202020204" pitchFamily="34" charset="0"/>
                  </a:rPr>
                  <a:t>30*10</a:t>
                </a:r>
                <a:r>
                  <a:rPr lang="ru-RU" sz="4800" b="1" baseline="30000" dirty="0">
                    <a:solidFill>
                      <a:srgbClr val="1B996C"/>
                    </a:solidFill>
                    <a:latin typeface="Trebuchet MS" panose="020B0603020202020204" pitchFamily="34" charset="0"/>
                  </a:rPr>
                  <a:t>9</a:t>
                </a:r>
                <a:endParaRPr lang="ru-RU" sz="4800" b="1" dirty="0">
                  <a:solidFill>
                    <a:srgbClr val="1B996C"/>
                  </a:solidFill>
                  <a:latin typeface="Trebuchet MS" panose="020B0603020202020204" pitchFamily="34" charset="0"/>
                </a:endParaRPr>
              </a:p>
              <a:p>
                <a:pPr>
                  <a:buClr>
                    <a:srgbClr val="023F56"/>
                  </a:buClr>
                  <a:buSzPct val="80000"/>
                </a:pPr>
                <a:r>
                  <a:rPr lang="ru-RU" sz="2000" b="1" dirty="0">
                    <a:solidFill>
                      <a:srgbClr val="1B996C"/>
                    </a:solidFill>
                    <a:latin typeface="Trebuchet MS" panose="020B0603020202020204" pitchFamily="34" charset="0"/>
                  </a:rPr>
                  <a:t>(30 000 000 000)</a:t>
                </a:r>
              </a:p>
              <a:p>
                <a:pPr>
                  <a:buClr>
                    <a:srgbClr val="023F56"/>
                  </a:buClr>
                  <a:buSzPct val="80000"/>
                </a:pPr>
                <a:r>
                  <a:rPr lang="ru-RU" sz="2000" b="1" dirty="0">
                    <a:solidFill>
                      <a:srgbClr val="054961"/>
                    </a:solidFill>
                    <a:latin typeface="Trebuchet MS" panose="020B0603020202020204" pitchFamily="34" charset="0"/>
                  </a:rPr>
                  <a:t>КЛИЕНТСКИХ УСТРОЙСТВ</a:t>
                </a:r>
              </a:p>
            </p:txBody>
          </p:sp>
        </p:grpSp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9650" y="805532"/>
              <a:ext cx="1270633" cy="1270633"/>
            </a:xfrm>
            <a:prstGeom prst="rect">
              <a:avLst/>
            </a:prstGeom>
          </p:spPr>
        </p:pic>
      </p:grpSp>
      <p:grpSp>
        <p:nvGrpSpPr>
          <p:cNvPr id="20" name="Группа 19"/>
          <p:cNvGrpSpPr/>
          <p:nvPr/>
        </p:nvGrpSpPr>
        <p:grpSpPr>
          <a:xfrm>
            <a:off x="4753776" y="2648614"/>
            <a:ext cx="5881997" cy="1600438"/>
            <a:chOff x="3497027" y="2816641"/>
            <a:chExt cx="5881997" cy="1600438"/>
          </a:xfrm>
        </p:grpSpPr>
        <p:grpSp>
          <p:nvGrpSpPr>
            <p:cNvPr id="43" name="Группа 42"/>
            <p:cNvGrpSpPr/>
            <p:nvPr/>
          </p:nvGrpSpPr>
          <p:grpSpPr>
            <a:xfrm>
              <a:off x="4835221" y="2816641"/>
              <a:ext cx="4543803" cy="1600438"/>
              <a:chOff x="1051859" y="3678939"/>
              <a:chExt cx="4543803" cy="1600438"/>
            </a:xfrm>
          </p:grpSpPr>
          <p:cxnSp>
            <p:nvCxnSpPr>
              <p:cNvPr id="44" name="Прямая соединительная линия 43"/>
              <p:cNvCxnSpPr/>
              <p:nvPr/>
            </p:nvCxnSpPr>
            <p:spPr>
              <a:xfrm>
                <a:off x="1061457" y="3781433"/>
                <a:ext cx="0" cy="1382235"/>
              </a:xfrm>
              <a:prstGeom prst="line">
                <a:avLst/>
              </a:prstGeom>
              <a:ln w="28575">
                <a:solidFill>
                  <a:srgbClr val="05496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Прямоугольник 44"/>
              <p:cNvSpPr/>
              <p:nvPr/>
            </p:nvSpPr>
            <p:spPr>
              <a:xfrm>
                <a:off x="1051859" y="3678939"/>
                <a:ext cx="4543803" cy="16004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buClr>
                    <a:srgbClr val="023F56"/>
                  </a:buClr>
                  <a:buSzPct val="80000"/>
                </a:pPr>
                <a:r>
                  <a:rPr lang="ru-RU" sz="4400" b="1" dirty="0">
                    <a:solidFill>
                      <a:srgbClr val="1B996C"/>
                    </a:solidFill>
                    <a:latin typeface="Trebuchet MS" panose="020B0603020202020204" pitchFamily="34" charset="0"/>
                  </a:rPr>
                  <a:t>100*10</a:t>
                </a:r>
                <a:r>
                  <a:rPr lang="ru-RU" sz="4400" b="1" baseline="30000" dirty="0">
                    <a:solidFill>
                      <a:srgbClr val="1B996C"/>
                    </a:solidFill>
                    <a:latin typeface="Trebuchet MS" panose="020B0603020202020204" pitchFamily="34" charset="0"/>
                  </a:rPr>
                  <a:t>12</a:t>
                </a:r>
                <a:endParaRPr lang="ru-RU" sz="4400" b="1" dirty="0">
                  <a:solidFill>
                    <a:srgbClr val="1B996C"/>
                  </a:solidFill>
                  <a:latin typeface="Trebuchet MS" panose="020B0603020202020204" pitchFamily="34" charset="0"/>
                </a:endParaRPr>
              </a:p>
              <a:p>
                <a:pPr>
                  <a:buClr>
                    <a:srgbClr val="023F56"/>
                  </a:buClr>
                  <a:buSzPct val="80000"/>
                </a:pPr>
                <a:r>
                  <a:rPr lang="ru-RU" b="1" dirty="0">
                    <a:solidFill>
                      <a:srgbClr val="1B996C"/>
                    </a:solidFill>
                    <a:latin typeface="Trebuchet MS" panose="020B0603020202020204" pitchFamily="34" charset="0"/>
                  </a:rPr>
                  <a:t>(100 000 000 000 000)</a:t>
                </a:r>
              </a:p>
              <a:p>
                <a:pPr>
                  <a:buClr>
                    <a:srgbClr val="023F56"/>
                  </a:buClr>
                  <a:buSzPct val="80000"/>
                </a:pPr>
                <a:r>
                  <a:rPr lang="ru-RU" b="1" dirty="0">
                    <a:solidFill>
                      <a:srgbClr val="054961"/>
                    </a:solidFill>
                    <a:latin typeface="Trebuchet MS" panose="020B0603020202020204" pitchFamily="34" charset="0"/>
                  </a:rPr>
                  <a:t>ИДЕНТИФИЦИРУЕМЫХ </a:t>
                </a:r>
              </a:p>
              <a:p>
                <a:pPr>
                  <a:buClr>
                    <a:srgbClr val="023F56"/>
                  </a:buClr>
                  <a:buSzPct val="80000"/>
                </a:pPr>
                <a:r>
                  <a:rPr lang="ru-RU" b="1" dirty="0">
                    <a:solidFill>
                      <a:srgbClr val="054961"/>
                    </a:solidFill>
                    <a:latin typeface="Trebuchet MS" panose="020B0603020202020204" pitchFamily="34" charset="0"/>
                  </a:rPr>
                  <a:t>ОБЪЕКТОВ</a:t>
                </a:r>
              </a:p>
            </p:txBody>
          </p:sp>
        </p:grpSp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7027" y="2919135"/>
              <a:ext cx="1308812" cy="1308812"/>
            </a:xfrm>
            <a:prstGeom prst="rect">
              <a:avLst/>
            </a:prstGeom>
          </p:spPr>
        </p:pic>
      </p:grpSp>
      <p:grpSp>
        <p:nvGrpSpPr>
          <p:cNvPr id="22" name="Группа 21"/>
          <p:cNvGrpSpPr/>
          <p:nvPr/>
        </p:nvGrpSpPr>
        <p:grpSpPr>
          <a:xfrm>
            <a:off x="140985" y="2711023"/>
            <a:ext cx="4683604" cy="1446550"/>
            <a:chOff x="843051" y="2949837"/>
            <a:chExt cx="4683604" cy="1446550"/>
          </a:xfrm>
        </p:grpSpPr>
        <p:grpSp>
          <p:nvGrpSpPr>
            <p:cNvPr id="40" name="Группа 39"/>
            <p:cNvGrpSpPr/>
            <p:nvPr/>
          </p:nvGrpSpPr>
          <p:grpSpPr>
            <a:xfrm>
              <a:off x="2104088" y="2949837"/>
              <a:ext cx="3422567" cy="1446550"/>
              <a:chOff x="1051860" y="3678939"/>
              <a:chExt cx="3422567" cy="1446550"/>
            </a:xfrm>
          </p:grpSpPr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1061457" y="3781433"/>
                <a:ext cx="0" cy="1270633"/>
              </a:xfrm>
              <a:prstGeom prst="line">
                <a:avLst/>
              </a:prstGeom>
              <a:ln w="28575">
                <a:solidFill>
                  <a:srgbClr val="05496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Прямоугольник 41"/>
              <p:cNvSpPr/>
              <p:nvPr/>
            </p:nvSpPr>
            <p:spPr>
              <a:xfrm>
                <a:off x="1051860" y="3678939"/>
                <a:ext cx="3422567" cy="1446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buClr>
                    <a:srgbClr val="023F56"/>
                  </a:buClr>
                  <a:buSzPct val="80000"/>
                </a:pPr>
                <a:r>
                  <a:rPr lang="ru-RU" sz="4800" b="1" dirty="0">
                    <a:solidFill>
                      <a:srgbClr val="1B996C"/>
                    </a:solidFill>
                    <a:latin typeface="Trebuchet MS" panose="020B0603020202020204" pitchFamily="34" charset="0"/>
                  </a:rPr>
                  <a:t>150*10</a:t>
                </a:r>
                <a:r>
                  <a:rPr lang="ru-RU" sz="4800" b="1" baseline="30000" dirty="0">
                    <a:solidFill>
                      <a:srgbClr val="1B996C"/>
                    </a:solidFill>
                    <a:latin typeface="Trebuchet MS" panose="020B0603020202020204" pitchFamily="34" charset="0"/>
                  </a:rPr>
                  <a:t>9</a:t>
                </a:r>
                <a:endParaRPr lang="ru-RU" sz="4800" b="1" dirty="0">
                  <a:solidFill>
                    <a:srgbClr val="1B996C"/>
                  </a:solidFill>
                  <a:latin typeface="Trebuchet MS" panose="020B0603020202020204" pitchFamily="34" charset="0"/>
                </a:endParaRPr>
              </a:p>
              <a:p>
                <a:pPr>
                  <a:buClr>
                    <a:srgbClr val="023F56"/>
                  </a:buClr>
                  <a:buSzPct val="80000"/>
                </a:pPr>
                <a:r>
                  <a:rPr lang="ru-RU" sz="2000" b="1" dirty="0">
                    <a:solidFill>
                      <a:srgbClr val="1B996C"/>
                    </a:solidFill>
                    <a:latin typeface="Trebuchet MS" panose="020B0603020202020204" pitchFamily="34" charset="0"/>
                  </a:rPr>
                  <a:t>(150 000 000 000)</a:t>
                </a:r>
              </a:p>
              <a:p>
                <a:pPr>
                  <a:buClr>
                    <a:srgbClr val="023F56"/>
                  </a:buClr>
                  <a:buSzPct val="80000"/>
                </a:pPr>
                <a:r>
                  <a:rPr lang="ru-RU" sz="2000" b="1" dirty="0">
                    <a:solidFill>
                      <a:srgbClr val="054961"/>
                    </a:solidFill>
                    <a:latin typeface="Trebuchet MS" panose="020B0603020202020204" pitchFamily="34" charset="0"/>
                  </a:rPr>
                  <a:t>СЕТЬ КОНТРОЛЛЕРОВ</a:t>
                </a:r>
              </a:p>
            </p:txBody>
          </p:sp>
        </p:grpSp>
        <p:pic>
          <p:nvPicPr>
            <p:cNvPr id="21" name="Рисунок 2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3051" y="3052331"/>
              <a:ext cx="1270633" cy="1270633"/>
            </a:xfrm>
            <a:prstGeom prst="rect">
              <a:avLst/>
            </a:prstGeom>
          </p:spPr>
        </p:pic>
      </p:grpSp>
      <p:grpSp>
        <p:nvGrpSpPr>
          <p:cNvPr id="50" name="Группа 49"/>
          <p:cNvGrpSpPr/>
          <p:nvPr/>
        </p:nvGrpSpPr>
        <p:grpSpPr>
          <a:xfrm>
            <a:off x="1545464" y="4530262"/>
            <a:ext cx="6149311" cy="1669333"/>
            <a:chOff x="1750203" y="4984831"/>
            <a:chExt cx="6149311" cy="1669333"/>
          </a:xfrm>
        </p:grpSpPr>
        <p:grpSp>
          <p:nvGrpSpPr>
            <p:cNvPr id="46" name="Группа 45"/>
            <p:cNvGrpSpPr/>
            <p:nvPr/>
          </p:nvGrpSpPr>
          <p:grpSpPr>
            <a:xfrm>
              <a:off x="3355711" y="4984831"/>
              <a:ext cx="4543803" cy="1569660"/>
              <a:chOff x="1061457" y="3605516"/>
              <a:chExt cx="4543803" cy="1569660"/>
            </a:xfrm>
          </p:grpSpPr>
          <p:cxnSp>
            <p:nvCxnSpPr>
              <p:cNvPr id="47" name="Прямая соединительная линия 46"/>
              <p:cNvCxnSpPr/>
              <p:nvPr/>
            </p:nvCxnSpPr>
            <p:spPr>
              <a:xfrm>
                <a:off x="1061457" y="3781433"/>
                <a:ext cx="0" cy="1349062"/>
              </a:xfrm>
              <a:prstGeom prst="line">
                <a:avLst/>
              </a:prstGeom>
              <a:ln w="28575">
                <a:solidFill>
                  <a:srgbClr val="05496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Прямоугольник 47"/>
              <p:cNvSpPr/>
              <p:nvPr/>
            </p:nvSpPr>
            <p:spPr>
              <a:xfrm>
                <a:off x="1061457" y="3605516"/>
                <a:ext cx="4543803" cy="1569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buClr>
                    <a:srgbClr val="023F56"/>
                  </a:buClr>
                  <a:buSzPct val="80000"/>
                </a:pPr>
                <a:r>
                  <a:rPr lang="ru-RU" sz="5400" b="1" dirty="0">
                    <a:solidFill>
                      <a:srgbClr val="1B996C"/>
                    </a:solidFill>
                    <a:latin typeface="Trebuchet MS" panose="020B0603020202020204" pitchFamily="34" charset="0"/>
                  </a:rPr>
                  <a:t>1000*10</a:t>
                </a:r>
                <a:r>
                  <a:rPr lang="ru-RU" sz="5400" b="1" baseline="30000" dirty="0">
                    <a:solidFill>
                      <a:srgbClr val="1B996C"/>
                    </a:solidFill>
                    <a:latin typeface="Trebuchet MS" panose="020B0603020202020204" pitchFamily="34" charset="0"/>
                  </a:rPr>
                  <a:t>21</a:t>
                </a:r>
                <a:endParaRPr lang="ru-RU" sz="5400" b="1" dirty="0">
                  <a:solidFill>
                    <a:srgbClr val="1B996C"/>
                  </a:solidFill>
                  <a:latin typeface="Trebuchet MS" panose="020B0603020202020204" pitchFamily="34" charset="0"/>
                </a:endParaRPr>
              </a:p>
              <a:p>
                <a:pPr>
                  <a:buClr>
                    <a:srgbClr val="023F56"/>
                  </a:buClr>
                  <a:buSzPct val="80000"/>
                </a:pPr>
                <a:r>
                  <a:rPr lang="ru-RU" b="1" dirty="0">
                    <a:solidFill>
                      <a:srgbClr val="1B996C"/>
                    </a:solidFill>
                    <a:latin typeface="Trebuchet MS" panose="020B0603020202020204" pitchFamily="34" charset="0"/>
                  </a:rPr>
                  <a:t>(1 000 000 000 000 000 000 000 000)</a:t>
                </a:r>
              </a:p>
              <a:p>
                <a:pPr>
                  <a:buClr>
                    <a:srgbClr val="023F56"/>
                  </a:buClr>
                  <a:buSzPct val="80000"/>
                </a:pPr>
                <a:r>
                  <a:rPr lang="ru-RU" sz="2400" b="1" dirty="0">
                    <a:solidFill>
                      <a:srgbClr val="054961"/>
                    </a:solidFill>
                    <a:latin typeface="Trebuchet MS" panose="020B0603020202020204" pitchFamily="34" charset="0"/>
                  </a:rPr>
                  <a:t>БАЙТ ОБЛАЧНОГО ТРАФИКА</a:t>
                </a:r>
              </a:p>
            </p:txBody>
          </p:sp>
        </p:grpSp>
        <p:pic>
          <p:nvPicPr>
            <p:cNvPr id="49" name="Рисунок 4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50203" y="5058254"/>
              <a:ext cx="1595910" cy="1595910"/>
            </a:xfrm>
            <a:prstGeom prst="rect">
              <a:avLst/>
            </a:prstGeom>
          </p:spPr>
        </p:pic>
      </p:grpSp>
      <p:cxnSp>
        <p:nvCxnSpPr>
          <p:cNvPr id="29" name="Прямая соединительная линия 28"/>
          <p:cNvCxnSpPr/>
          <p:nvPr/>
        </p:nvCxnSpPr>
        <p:spPr>
          <a:xfrm>
            <a:off x="0" y="374324"/>
            <a:ext cx="7356764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0515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1813" y="18744"/>
            <a:ext cx="8167948" cy="743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ЛИЧНОЕ ПРОСТРАНСТВО В ЦИФРОВОМ ДОМЕ </a:t>
            </a: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 ПЕРСОНАЛЬНЫЕ ДАННЫЕ)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374324"/>
            <a:ext cx="7356764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Объект 2"/>
          <p:cNvSpPr txBox="1">
            <a:spLocks/>
          </p:cNvSpPr>
          <p:nvPr/>
        </p:nvSpPr>
        <p:spPr>
          <a:xfrm>
            <a:off x="150285" y="940457"/>
            <a:ext cx="8843429" cy="559845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-285750">
              <a:spcBef>
                <a:spcPts val="0"/>
              </a:spcBef>
              <a:spcAft>
                <a:spcPts val="600"/>
              </a:spcAft>
              <a:buClr>
                <a:srgbClr val="023F56"/>
              </a:buClr>
              <a:buSzPct val="80000"/>
              <a:buFont typeface="Arial" panose="020B0604020202020204" pitchFamily="34" charset="0"/>
              <a:buChar char="►"/>
            </a:pPr>
            <a:r>
              <a:rPr lang="ru-RU" sz="1800" b="1" dirty="0">
                <a:solidFill>
                  <a:srgbClr val="004D69"/>
                </a:solidFill>
                <a:latin typeface="Trebuchet MS" panose="020B0603020202020204" pitchFamily="34" charset="0"/>
              </a:rPr>
              <a:t>Регистрационные идентификационные данные (паспортные данные, пароли, </a:t>
            </a:r>
            <a:r>
              <a:rPr lang="ru-RU" sz="1800" b="1" dirty="0" err="1">
                <a:solidFill>
                  <a:srgbClr val="004D69"/>
                </a:solidFill>
                <a:latin typeface="Trebuchet MS" panose="020B0603020202020204" pitchFamily="34" charset="0"/>
              </a:rPr>
              <a:t>пин</a:t>
            </a:r>
            <a:r>
              <a:rPr lang="ru-RU" sz="1800" b="1" dirty="0">
                <a:solidFill>
                  <a:srgbClr val="004D69"/>
                </a:solidFill>
                <a:latin typeface="Trebuchet MS" panose="020B0603020202020204" pitchFamily="34" charset="0"/>
              </a:rPr>
              <a:t>-коды)</a:t>
            </a:r>
          </a:p>
          <a:p>
            <a:pPr marL="0" indent="-285750">
              <a:spcBef>
                <a:spcPts val="0"/>
              </a:spcBef>
              <a:spcAft>
                <a:spcPts val="600"/>
              </a:spcAft>
              <a:buClr>
                <a:srgbClr val="023F56"/>
              </a:buClr>
              <a:buSzPct val="80000"/>
              <a:buFont typeface="Arial" panose="020B0604020202020204" pitchFamily="34" charset="0"/>
              <a:buChar char="►"/>
            </a:pPr>
            <a:r>
              <a:rPr lang="ru-RU" sz="1800" b="1" dirty="0">
                <a:solidFill>
                  <a:srgbClr val="004D69"/>
                </a:solidFill>
                <a:latin typeface="Trebuchet MS" panose="020B0603020202020204" pitchFamily="34" charset="0"/>
              </a:rPr>
              <a:t>Физические характеристики (внешние данные, биометрические данные, состояние здоровья и др.)</a:t>
            </a:r>
          </a:p>
          <a:p>
            <a:pPr marL="0" indent="-285750">
              <a:spcBef>
                <a:spcPts val="0"/>
              </a:spcBef>
              <a:spcAft>
                <a:spcPts val="600"/>
              </a:spcAft>
              <a:buClr>
                <a:srgbClr val="023F56"/>
              </a:buClr>
              <a:buSzPct val="80000"/>
              <a:buFont typeface="Arial" panose="020B0604020202020204" pitchFamily="34" charset="0"/>
              <a:buChar char="►"/>
            </a:pPr>
            <a:r>
              <a:rPr lang="ru-RU" sz="1800" b="1" dirty="0">
                <a:solidFill>
                  <a:srgbClr val="004D69"/>
                </a:solidFill>
                <a:latin typeface="Trebuchet MS" panose="020B0603020202020204" pitchFamily="34" charset="0"/>
              </a:rPr>
              <a:t>Пространственная локализация (фиксация местоположения и перемещения)</a:t>
            </a:r>
          </a:p>
          <a:p>
            <a:pPr marL="0" indent="-285750">
              <a:spcBef>
                <a:spcPts val="0"/>
              </a:spcBef>
              <a:spcAft>
                <a:spcPts val="600"/>
              </a:spcAft>
              <a:buClr>
                <a:srgbClr val="023F56"/>
              </a:buClr>
              <a:buSzPct val="80000"/>
              <a:buFont typeface="Arial" panose="020B0604020202020204" pitchFamily="34" charset="0"/>
              <a:buChar char="►"/>
            </a:pPr>
            <a:r>
              <a:rPr lang="ru-RU" sz="1800" b="1" dirty="0">
                <a:solidFill>
                  <a:srgbClr val="004D69"/>
                </a:solidFill>
                <a:latin typeface="Trebuchet MS" panose="020B0603020202020204" pitchFamily="34" charset="0"/>
              </a:rPr>
              <a:t>Материально-экономическое положение (имущество, зарплата, накопления)</a:t>
            </a:r>
          </a:p>
          <a:p>
            <a:pPr marL="0" indent="-285750">
              <a:spcBef>
                <a:spcPts val="0"/>
              </a:spcBef>
              <a:spcAft>
                <a:spcPts val="600"/>
              </a:spcAft>
              <a:buClr>
                <a:srgbClr val="023F56"/>
              </a:buClr>
              <a:buSzPct val="80000"/>
              <a:buFont typeface="Arial" panose="020B0604020202020204" pitchFamily="34" charset="0"/>
              <a:buChar char="►"/>
            </a:pPr>
            <a:r>
              <a:rPr lang="ru-RU" sz="1800" b="1" dirty="0">
                <a:solidFill>
                  <a:srgbClr val="004D69"/>
                </a:solidFill>
                <a:latin typeface="Trebuchet MS" panose="020B0603020202020204" pitchFamily="34" charset="0"/>
              </a:rPr>
              <a:t>Официальные статусы (семейное положение, достижения, награды, наличие судимостей и т.д.)</a:t>
            </a:r>
          </a:p>
          <a:p>
            <a:pPr marL="0" indent="-285750">
              <a:spcBef>
                <a:spcPts val="0"/>
              </a:spcBef>
              <a:spcAft>
                <a:spcPts val="600"/>
              </a:spcAft>
              <a:buClr>
                <a:srgbClr val="023F56"/>
              </a:buClr>
              <a:buSzPct val="80000"/>
              <a:buFont typeface="Arial" panose="020B0604020202020204" pitchFamily="34" charset="0"/>
              <a:buChar char="►"/>
            </a:pPr>
            <a:r>
              <a:rPr lang="ru-RU" sz="1800" b="1" dirty="0">
                <a:solidFill>
                  <a:srgbClr val="004D69"/>
                </a:solidFill>
                <a:latin typeface="Trebuchet MS" panose="020B0603020202020204" pitchFamily="34" charset="0"/>
              </a:rPr>
              <a:t>Профессиональная занятость (включая образование)</a:t>
            </a:r>
          </a:p>
          <a:p>
            <a:pPr marL="0" indent="-285750">
              <a:spcBef>
                <a:spcPts val="0"/>
              </a:spcBef>
              <a:spcAft>
                <a:spcPts val="600"/>
              </a:spcAft>
              <a:buClr>
                <a:srgbClr val="023F56"/>
              </a:buClr>
              <a:buSzPct val="80000"/>
              <a:buFont typeface="Arial" panose="020B0604020202020204" pitchFamily="34" charset="0"/>
              <a:buChar char="►"/>
            </a:pPr>
            <a:r>
              <a:rPr lang="ru-RU" sz="1800" b="1" dirty="0">
                <a:solidFill>
                  <a:srgbClr val="004D69"/>
                </a:solidFill>
                <a:latin typeface="Trebuchet MS" panose="020B0603020202020204" pitchFamily="34" charset="0"/>
              </a:rPr>
              <a:t>Социальные связи (информация о родственниках, друзьях, знакомых, принадлежность к различным формальным и неформальным группам)</a:t>
            </a:r>
          </a:p>
          <a:p>
            <a:pPr marL="0" indent="-285750">
              <a:spcBef>
                <a:spcPts val="0"/>
              </a:spcBef>
              <a:spcAft>
                <a:spcPts val="600"/>
              </a:spcAft>
              <a:buClr>
                <a:srgbClr val="023F56"/>
              </a:buClr>
              <a:buSzPct val="80000"/>
              <a:buFont typeface="Arial" panose="020B0604020202020204" pitchFamily="34" charset="0"/>
              <a:buChar char="►"/>
            </a:pPr>
            <a:r>
              <a:rPr lang="ru-RU" sz="1800" b="1" dirty="0">
                <a:solidFill>
                  <a:srgbClr val="004D69"/>
                </a:solidFill>
                <a:latin typeface="Trebuchet MS" panose="020B0603020202020204" pitchFamily="34" charset="0"/>
              </a:rPr>
              <a:t>Образ жизни и поведенческие установки (мировоззрение, ценности, интересы и хобби, социальные привычки и действия</a:t>
            </a:r>
          </a:p>
          <a:p>
            <a:pPr marL="0" indent="-285750">
              <a:spcBef>
                <a:spcPts val="0"/>
              </a:spcBef>
              <a:spcAft>
                <a:spcPts val="600"/>
              </a:spcAft>
              <a:buClr>
                <a:srgbClr val="023F56"/>
              </a:buClr>
              <a:buSzPct val="80000"/>
              <a:buFont typeface="Arial" panose="020B0604020202020204" pitchFamily="34" charset="0"/>
              <a:buChar char="►"/>
            </a:pPr>
            <a:r>
              <a:rPr lang="ru-RU" sz="1800" b="1" dirty="0">
                <a:solidFill>
                  <a:srgbClr val="004D69"/>
                </a:solidFill>
                <a:latin typeface="Trebuchet MS" panose="020B0603020202020204" pitchFamily="34" charset="0"/>
              </a:rPr>
              <a:t>настроения, вкусы, особенности интимной жизни</a:t>
            </a:r>
          </a:p>
          <a:p>
            <a:pPr marL="0" indent="-285750">
              <a:spcBef>
                <a:spcPts val="0"/>
              </a:spcBef>
              <a:spcAft>
                <a:spcPts val="600"/>
              </a:spcAft>
              <a:buClr>
                <a:srgbClr val="023F56"/>
              </a:buClr>
              <a:buSzPct val="80000"/>
              <a:buFont typeface="Arial" panose="020B0604020202020204" pitchFamily="34" charset="0"/>
              <a:buChar char="►"/>
            </a:pPr>
            <a:r>
              <a:rPr lang="ru-RU" sz="1800" b="1" dirty="0">
                <a:solidFill>
                  <a:srgbClr val="004D69"/>
                </a:solidFill>
                <a:latin typeface="Trebuchet MS" panose="020B0603020202020204" pitchFamily="34" charset="0"/>
              </a:rPr>
              <a:t>Психологические особенности (способности, знания, умения, навыки, личностные черты)</a:t>
            </a:r>
          </a:p>
          <a:p>
            <a:pPr marL="0" indent="-285750">
              <a:spcBef>
                <a:spcPts val="0"/>
              </a:spcBef>
              <a:spcAft>
                <a:spcPts val="600"/>
              </a:spcAft>
              <a:buClr>
                <a:srgbClr val="023F56"/>
              </a:buClr>
              <a:buSzPct val="80000"/>
              <a:buFont typeface="Arial" panose="020B0604020202020204" pitchFamily="34" charset="0"/>
              <a:buChar char="►"/>
            </a:pPr>
            <a:r>
              <a:rPr lang="ru-RU" sz="1800" b="1" dirty="0">
                <a:solidFill>
                  <a:srgbClr val="004D69"/>
                </a:solidFill>
                <a:latin typeface="Trebuchet MS" panose="020B0603020202020204" pitchFamily="34" charset="0"/>
              </a:rPr>
              <a:t>Хроника личных событий </a:t>
            </a:r>
            <a:endParaRPr lang="ru-RU" sz="1800" b="1" dirty="0">
              <a:solidFill>
                <a:srgbClr val="1B996C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469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731876" cy="592428"/>
          </a:xfrm>
        </p:spPr>
        <p:txBody>
          <a:bodyPr>
            <a:normAutofit fontScale="90000"/>
          </a:bodyPr>
          <a:lstStyle/>
          <a:p>
            <a:r>
              <a:rPr lang="ru-RU" sz="2000" b="1" u="sng" cap="all" dirty="0">
                <a:latin typeface="Trebuchet MS" panose="020B0603020202020204" pitchFamily="34" charset="0"/>
              </a:rPr>
              <a:t>Личное/</a:t>
            </a:r>
            <a:r>
              <a:rPr lang="ru-RU" sz="2000" b="1" u="sng" cap="all" dirty="0" err="1">
                <a:latin typeface="Trebuchet MS" panose="020B0603020202020204" pitchFamily="34" charset="0"/>
              </a:rPr>
              <a:t>пубЛичное</a:t>
            </a:r>
            <a:r>
              <a:rPr lang="ru-RU" sz="2000" b="1" u="sng" cap="all" dirty="0">
                <a:latin typeface="Trebuchet MS" panose="020B0603020202020204" pitchFamily="34" charset="0"/>
              </a:rPr>
              <a:t>: почему надо защищать персональные данные? </a:t>
            </a:r>
          </a:p>
        </p:txBody>
      </p:sp>
      <p:sp>
        <p:nvSpPr>
          <p:cNvPr id="4" name="Прямоугольник с двумя усеченными противолежащими углами 3"/>
          <p:cNvSpPr/>
          <p:nvPr/>
        </p:nvSpPr>
        <p:spPr>
          <a:xfrm>
            <a:off x="280783" y="529189"/>
            <a:ext cx="8654602" cy="1712889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0659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rebuchet MS" panose="020B0603020202020204" pitchFamily="34" charset="0"/>
              </a:rPr>
              <a:t>40% детей  сталкиваются с негативными последствиями</a:t>
            </a:r>
          </a:p>
          <a:p>
            <a:r>
              <a:rPr lang="ru-RU" b="1" dirty="0">
                <a:latin typeface="Trebuchet MS" panose="020B0603020202020204" pitchFamily="34" charset="0"/>
              </a:rPr>
              <a:t>ненадлежащего обращения с персональными данными в Интернете. Самый распространенный риск – взлом аккаунта. О встрече с ним сообщил каждый четвертый ребенок.</a:t>
            </a:r>
          </a:p>
          <a:p>
            <a:endParaRPr lang="ru-RU" b="1" dirty="0">
              <a:latin typeface="Trebuchet MS" panose="020B0603020202020204" pitchFamily="34" charset="0"/>
            </a:endParaRPr>
          </a:p>
        </p:txBody>
      </p:sp>
      <p:sp>
        <p:nvSpPr>
          <p:cNvPr id="5" name="Прямоугольник с двумя усеченными противолежащими углами 4"/>
          <p:cNvSpPr/>
          <p:nvPr/>
        </p:nvSpPr>
        <p:spPr>
          <a:xfrm>
            <a:off x="285193" y="5047951"/>
            <a:ext cx="8646564" cy="1579385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0659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latin typeface="Trebuchet MS" panose="020B0603020202020204" pitchFamily="34" charset="0"/>
              </a:rPr>
              <a:t>Подростки в социальных сетях свободно выражают свои политические и религиозные взгляды, оставляют номера телефонов и адреса. К четырем  детям из ста можно зайти в гости, поскольку на их странице указаны улица и дом проживания.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597" y="2334750"/>
            <a:ext cx="8650974" cy="99983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880" y="3427253"/>
            <a:ext cx="8644877" cy="1452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005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с двумя усеченными противолежащими углами 22"/>
          <p:cNvSpPr/>
          <p:nvPr/>
        </p:nvSpPr>
        <p:spPr>
          <a:xfrm>
            <a:off x="304120" y="715324"/>
            <a:ext cx="1887494" cy="5115321"/>
          </a:xfrm>
          <a:prstGeom prst="snip2DiagRect">
            <a:avLst>
              <a:gd name="adj1" fmla="val 0"/>
              <a:gd name="adj2" fmla="val 15747"/>
            </a:avLst>
          </a:prstGeom>
          <a:solidFill>
            <a:schemeClr val="bg1">
              <a:alpha val="80000"/>
            </a:schemeClr>
          </a:solidFill>
          <a:ln w="28575">
            <a:solidFill>
              <a:srgbClr val="1B99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b="1" dirty="0">
                <a:solidFill>
                  <a:srgbClr val="004D69"/>
                </a:solidFill>
              </a:rPr>
              <a:t>Изменения высших психических функций</a:t>
            </a:r>
          </a:p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-1877" y="3"/>
            <a:ext cx="81679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ГЛАВНЫЙ ГУМАНИТАРНЫЙ ВЫЗОВ </a:t>
            </a:r>
            <a:r>
              <a:rPr lang="en-US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XXI </a:t>
            </a: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ВЕКА:</a:t>
            </a: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ИЗМЕНЯЮЩИЙСЯ РЕБЕНОК В ИЗМЕНЯЮЩЕМСЯ МИРЕ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0" y="363933"/>
            <a:ext cx="7356764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с двумя усеченными противолежащими углами 23"/>
          <p:cNvSpPr/>
          <p:nvPr/>
        </p:nvSpPr>
        <p:spPr>
          <a:xfrm>
            <a:off x="406838" y="2472161"/>
            <a:ext cx="1709848" cy="400131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1B99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rebuchet MS" panose="020B0603020202020204" pitchFamily="34" charset="0"/>
              </a:rPr>
              <a:t>Память</a:t>
            </a:r>
          </a:p>
        </p:txBody>
      </p:sp>
      <p:sp>
        <p:nvSpPr>
          <p:cNvPr id="25" name="Прямоугольник с двумя усеченными противолежащими углами 24"/>
          <p:cNvSpPr/>
          <p:nvPr/>
        </p:nvSpPr>
        <p:spPr>
          <a:xfrm>
            <a:off x="389852" y="2985954"/>
            <a:ext cx="1709848" cy="400131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1B99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rebuchet MS" panose="020B0603020202020204" pitchFamily="34" charset="0"/>
              </a:rPr>
              <a:t>Восприятие</a:t>
            </a:r>
          </a:p>
        </p:txBody>
      </p:sp>
      <p:sp>
        <p:nvSpPr>
          <p:cNvPr id="26" name="Прямоугольник с двумя усеченными противолежащими углами 25"/>
          <p:cNvSpPr/>
          <p:nvPr/>
        </p:nvSpPr>
        <p:spPr>
          <a:xfrm>
            <a:off x="406838" y="3495892"/>
            <a:ext cx="1709848" cy="400131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1B99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rebuchet MS" panose="020B0603020202020204" pitchFamily="34" charset="0"/>
              </a:rPr>
              <a:t>Внимание</a:t>
            </a:r>
          </a:p>
        </p:txBody>
      </p:sp>
      <p:sp>
        <p:nvSpPr>
          <p:cNvPr id="27" name="Прямоугольник с двумя усеченными противолежащими углами 26"/>
          <p:cNvSpPr/>
          <p:nvPr/>
        </p:nvSpPr>
        <p:spPr>
          <a:xfrm>
            <a:off x="406838" y="4005830"/>
            <a:ext cx="1709848" cy="400131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1B99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rebuchet MS" panose="020B0603020202020204" pitchFamily="34" charset="0"/>
              </a:rPr>
              <a:t>Мышление</a:t>
            </a:r>
          </a:p>
        </p:txBody>
      </p:sp>
      <p:sp>
        <p:nvSpPr>
          <p:cNvPr id="28" name="Прямоугольник с двумя усеченными противолежащими углами 27"/>
          <p:cNvSpPr/>
          <p:nvPr/>
        </p:nvSpPr>
        <p:spPr>
          <a:xfrm>
            <a:off x="389852" y="4515768"/>
            <a:ext cx="1709848" cy="400131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1B99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rebuchet MS" panose="020B0603020202020204" pitchFamily="34" charset="0"/>
              </a:rPr>
              <a:t>Речь</a:t>
            </a:r>
          </a:p>
        </p:txBody>
      </p:sp>
      <p:sp>
        <p:nvSpPr>
          <p:cNvPr id="29" name="Прямоугольник с двумя усеченными противолежащими углами 28"/>
          <p:cNvSpPr/>
          <p:nvPr/>
        </p:nvSpPr>
        <p:spPr>
          <a:xfrm>
            <a:off x="2800864" y="715324"/>
            <a:ext cx="2476388" cy="5750022"/>
          </a:xfrm>
          <a:prstGeom prst="snip2DiagRect">
            <a:avLst>
              <a:gd name="adj1" fmla="val 0"/>
              <a:gd name="adj2" fmla="val 11837"/>
            </a:avLst>
          </a:prstGeom>
          <a:solidFill>
            <a:schemeClr val="bg1">
              <a:alpha val="80000"/>
            </a:schemeClr>
          </a:solidFill>
          <a:ln w="28575">
            <a:solidFill>
              <a:srgbClr val="1372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1400" b="1" dirty="0">
                <a:solidFill>
                  <a:srgbClr val="004D69"/>
                </a:solidFill>
              </a:rPr>
              <a:t>Изменения механизмов формирования личности</a:t>
            </a:r>
          </a:p>
        </p:txBody>
      </p:sp>
      <p:sp>
        <p:nvSpPr>
          <p:cNvPr id="30" name="Прямоугольник с двумя усеченными противолежащими углами 29"/>
          <p:cNvSpPr/>
          <p:nvPr/>
        </p:nvSpPr>
        <p:spPr>
          <a:xfrm>
            <a:off x="2880924" y="1615837"/>
            <a:ext cx="2340000" cy="252000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137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rebuchet MS" panose="020B0603020202020204" pitchFamily="34" charset="0"/>
              </a:rPr>
              <a:t>Репутация</a:t>
            </a:r>
          </a:p>
        </p:txBody>
      </p:sp>
      <p:sp>
        <p:nvSpPr>
          <p:cNvPr id="31" name="Прямоугольник с двумя усеченными противолежащими углами 30"/>
          <p:cNvSpPr/>
          <p:nvPr/>
        </p:nvSpPr>
        <p:spPr>
          <a:xfrm>
            <a:off x="2880838" y="1908561"/>
            <a:ext cx="2340000" cy="252000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137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rebuchet MS" panose="020B0603020202020204" pitchFamily="34" charset="0"/>
              </a:rPr>
              <a:t>Идентичность</a:t>
            </a:r>
          </a:p>
        </p:txBody>
      </p:sp>
      <p:sp>
        <p:nvSpPr>
          <p:cNvPr id="32" name="Прямоугольник с двумя усеченными противолежащими углами 31"/>
          <p:cNvSpPr/>
          <p:nvPr/>
        </p:nvSpPr>
        <p:spPr>
          <a:xfrm>
            <a:off x="2884826" y="2201285"/>
            <a:ext cx="2340000" cy="252000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137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rebuchet MS" panose="020B0603020202020204" pitchFamily="34" charset="0"/>
              </a:rPr>
              <a:t>Социальные роли</a:t>
            </a:r>
          </a:p>
        </p:txBody>
      </p:sp>
      <p:sp>
        <p:nvSpPr>
          <p:cNvPr id="33" name="Прямоугольник с двумя усеченными противолежащими углами 32"/>
          <p:cNvSpPr/>
          <p:nvPr/>
        </p:nvSpPr>
        <p:spPr>
          <a:xfrm>
            <a:off x="2880838" y="2997854"/>
            <a:ext cx="2340000" cy="252000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137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>
                <a:latin typeface="Trebuchet MS" panose="020B0603020202020204" pitchFamily="34" charset="0"/>
              </a:rPr>
              <a:t>Эмпатия</a:t>
            </a:r>
            <a:endParaRPr lang="ru-RU" b="1" dirty="0">
              <a:latin typeface="Trebuchet MS" panose="020B0603020202020204" pitchFamily="34" charset="0"/>
            </a:endParaRPr>
          </a:p>
        </p:txBody>
      </p:sp>
      <p:sp>
        <p:nvSpPr>
          <p:cNvPr id="34" name="Прямоугольник с двумя усеченными противолежащими углами 33"/>
          <p:cNvSpPr/>
          <p:nvPr/>
        </p:nvSpPr>
        <p:spPr>
          <a:xfrm>
            <a:off x="2878872" y="3294714"/>
            <a:ext cx="2340000" cy="252000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137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rebuchet MS" panose="020B0603020202020204" pitchFamily="34" charset="0"/>
              </a:rPr>
              <a:t>Инфантилизм</a:t>
            </a:r>
          </a:p>
        </p:txBody>
      </p:sp>
      <p:sp>
        <p:nvSpPr>
          <p:cNvPr id="35" name="Прямоугольник с двумя усеченными противолежащими углами 34"/>
          <p:cNvSpPr/>
          <p:nvPr/>
        </p:nvSpPr>
        <p:spPr>
          <a:xfrm>
            <a:off x="2878872" y="3585748"/>
            <a:ext cx="2340000" cy="252000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137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rebuchet MS" panose="020B0603020202020204" pitchFamily="34" charset="0"/>
              </a:rPr>
              <a:t>Эгоцентризм</a:t>
            </a:r>
          </a:p>
        </p:txBody>
      </p:sp>
      <p:sp>
        <p:nvSpPr>
          <p:cNvPr id="36" name="Прямоугольник с двумя усеченными противолежащими углами 35"/>
          <p:cNvSpPr/>
          <p:nvPr/>
        </p:nvSpPr>
        <p:spPr>
          <a:xfrm>
            <a:off x="2878872" y="3885388"/>
            <a:ext cx="2340000" cy="252000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137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rebuchet MS" panose="020B0603020202020204" pitchFamily="34" charset="0"/>
              </a:rPr>
              <a:t>СДВГ</a:t>
            </a:r>
          </a:p>
        </p:txBody>
      </p:sp>
      <p:sp>
        <p:nvSpPr>
          <p:cNvPr id="37" name="Прямоугольник с двумя усеченными противолежащими углами 36"/>
          <p:cNvSpPr/>
          <p:nvPr/>
        </p:nvSpPr>
        <p:spPr>
          <a:xfrm>
            <a:off x="2878872" y="4180856"/>
            <a:ext cx="2340000" cy="252000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137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>
                <a:latin typeface="Trebuchet MS" panose="020B0603020202020204" pitchFamily="34" charset="0"/>
              </a:rPr>
              <a:t>Статусность</a:t>
            </a:r>
            <a:endParaRPr lang="ru-RU" b="1" dirty="0">
              <a:latin typeface="Trebuchet MS" panose="020B0603020202020204" pitchFamily="34" charset="0"/>
            </a:endParaRPr>
          </a:p>
        </p:txBody>
      </p:sp>
      <p:sp>
        <p:nvSpPr>
          <p:cNvPr id="38" name="Прямоугольник с двумя усеченными противолежащими углами 37"/>
          <p:cNvSpPr/>
          <p:nvPr/>
        </p:nvSpPr>
        <p:spPr>
          <a:xfrm>
            <a:off x="2885866" y="4985426"/>
            <a:ext cx="2340000" cy="464935"/>
          </a:xfrm>
          <a:prstGeom prst="snip2DiagRect">
            <a:avLst>
              <a:gd name="adj1" fmla="val 0"/>
              <a:gd name="adj2" fmla="val 36117"/>
            </a:avLst>
          </a:prstGeom>
          <a:solidFill>
            <a:srgbClr val="137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rebuchet MS" panose="020B0603020202020204" pitchFamily="34" charset="0"/>
              </a:rPr>
              <a:t>Социальный интеллект</a:t>
            </a:r>
          </a:p>
        </p:txBody>
      </p:sp>
      <p:sp>
        <p:nvSpPr>
          <p:cNvPr id="39" name="Прямоугольник с двумя усеченными противолежащими углами 38"/>
          <p:cNvSpPr/>
          <p:nvPr/>
        </p:nvSpPr>
        <p:spPr>
          <a:xfrm>
            <a:off x="2900804" y="5493442"/>
            <a:ext cx="2340000" cy="776467"/>
          </a:xfrm>
          <a:prstGeom prst="snip2DiagRect">
            <a:avLst>
              <a:gd name="adj1" fmla="val 0"/>
              <a:gd name="adj2" fmla="val 23386"/>
            </a:avLst>
          </a:prstGeom>
          <a:solidFill>
            <a:srgbClr val="137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rebuchet MS" panose="020B0603020202020204" pitchFamily="34" charset="0"/>
              </a:rPr>
              <a:t>Индивидуальные и личностные особенности</a:t>
            </a:r>
          </a:p>
        </p:txBody>
      </p:sp>
      <p:sp>
        <p:nvSpPr>
          <p:cNvPr id="40" name="Прямоугольник с двумя усеченными противолежащими углами 39"/>
          <p:cNvSpPr/>
          <p:nvPr/>
        </p:nvSpPr>
        <p:spPr>
          <a:xfrm>
            <a:off x="2878872" y="4475937"/>
            <a:ext cx="2340000" cy="464935"/>
          </a:xfrm>
          <a:prstGeom prst="snip2DiagRect">
            <a:avLst>
              <a:gd name="adj1" fmla="val 0"/>
              <a:gd name="adj2" fmla="val 36117"/>
            </a:avLst>
          </a:prstGeom>
          <a:solidFill>
            <a:srgbClr val="137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rebuchet MS" panose="020B0603020202020204" pitchFamily="34" charset="0"/>
              </a:rPr>
              <a:t>Эмоциональный интеллект</a:t>
            </a:r>
          </a:p>
        </p:txBody>
      </p:sp>
      <p:sp>
        <p:nvSpPr>
          <p:cNvPr id="41" name="Прямоугольник с двумя усеченными противолежащими углами 40"/>
          <p:cNvSpPr/>
          <p:nvPr/>
        </p:nvSpPr>
        <p:spPr>
          <a:xfrm>
            <a:off x="2885866" y="2490842"/>
            <a:ext cx="2340000" cy="464935"/>
          </a:xfrm>
          <a:prstGeom prst="snip2DiagRect">
            <a:avLst>
              <a:gd name="adj1" fmla="val 0"/>
              <a:gd name="adj2" fmla="val 36117"/>
            </a:avLst>
          </a:prstGeom>
          <a:solidFill>
            <a:srgbClr val="137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rebuchet MS" panose="020B0603020202020204" pitchFamily="34" charset="0"/>
              </a:rPr>
              <a:t>Накопление</a:t>
            </a:r>
            <a:br>
              <a:rPr lang="ru-RU" b="1" dirty="0">
                <a:latin typeface="Trebuchet MS" panose="020B0603020202020204" pitchFamily="34" charset="0"/>
              </a:rPr>
            </a:br>
            <a:r>
              <a:rPr lang="ru-RU" b="1" dirty="0">
                <a:latin typeface="Trebuchet MS" panose="020B0603020202020204" pitchFamily="34" charset="0"/>
              </a:rPr>
              <a:t> соц. капитала</a:t>
            </a:r>
          </a:p>
        </p:txBody>
      </p:sp>
      <p:sp>
        <p:nvSpPr>
          <p:cNvPr id="42" name="Прямоугольник с двумя усеченными противолежащими углами 41"/>
          <p:cNvSpPr/>
          <p:nvPr/>
        </p:nvSpPr>
        <p:spPr>
          <a:xfrm>
            <a:off x="5918045" y="715324"/>
            <a:ext cx="2527245" cy="5750022"/>
          </a:xfrm>
          <a:prstGeom prst="snip2DiagRect">
            <a:avLst>
              <a:gd name="adj1" fmla="val 0"/>
              <a:gd name="adj2" fmla="val 12342"/>
            </a:avLst>
          </a:prstGeom>
          <a:solidFill>
            <a:schemeClr val="bg1">
              <a:alpha val="80000"/>
            </a:schemeClr>
          </a:solidFill>
          <a:ln w="28575">
            <a:solidFill>
              <a:srgbClr val="0764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1600" b="1" dirty="0">
                <a:solidFill>
                  <a:srgbClr val="004D69"/>
                </a:solidFill>
              </a:rPr>
              <a:t>Изменения форм взаимоотношений</a:t>
            </a:r>
          </a:p>
          <a:p>
            <a:pPr algn="ctr"/>
            <a:endParaRPr lang="ru-RU" dirty="0"/>
          </a:p>
        </p:txBody>
      </p:sp>
      <p:sp>
        <p:nvSpPr>
          <p:cNvPr id="43" name="Прямоугольник с двумя усеченными противолежащими углами 42"/>
          <p:cNvSpPr/>
          <p:nvPr/>
        </p:nvSpPr>
        <p:spPr>
          <a:xfrm>
            <a:off x="5991667" y="2110606"/>
            <a:ext cx="2340000" cy="252000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076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rebuchet MS" panose="020B0603020202020204" pitchFamily="34" charset="0"/>
              </a:rPr>
              <a:t>Кибербуллинг</a:t>
            </a:r>
          </a:p>
        </p:txBody>
      </p:sp>
      <p:sp>
        <p:nvSpPr>
          <p:cNvPr id="55" name="Прямоугольник с двумя усеченными противолежащими углами 54"/>
          <p:cNvSpPr/>
          <p:nvPr/>
        </p:nvSpPr>
        <p:spPr>
          <a:xfrm>
            <a:off x="5991667" y="2403416"/>
            <a:ext cx="2340000" cy="252000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076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>
                <a:latin typeface="Trebuchet MS" panose="020B0603020202020204" pitchFamily="34" charset="0"/>
              </a:rPr>
              <a:t>Троллинг</a:t>
            </a:r>
            <a:endParaRPr lang="ru-RU" b="1" dirty="0">
              <a:latin typeface="Trebuchet MS" panose="020B0603020202020204" pitchFamily="34" charset="0"/>
            </a:endParaRPr>
          </a:p>
        </p:txBody>
      </p:sp>
      <p:sp>
        <p:nvSpPr>
          <p:cNvPr id="56" name="Прямоугольник с двумя усеченными противолежащими углами 55"/>
          <p:cNvSpPr/>
          <p:nvPr/>
        </p:nvSpPr>
        <p:spPr>
          <a:xfrm>
            <a:off x="5991667" y="2696416"/>
            <a:ext cx="2340000" cy="252000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076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>
                <a:latin typeface="Trebuchet MS" panose="020B0603020202020204" pitchFamily="34" charset="0"/>
              </a:rPr>
              <a:t>Хейтерство</a:t>
            </a:r>
            <a:endParaRPr lang="ru-RU" b="1" dirty="0">
              <a:latin typeface="Trebuchet MS" panose="020B0603020202020204" pitchFamily="34" charset="0"/>
            </a:endParaRPr>
          </a:p>
        </p:txBody>
      </p:sp>
      <p:sp>
        <p:nvSpPr>
          <p:cNvPr id="57" name="Прямоугольник с двумя усеченными противолежащими углами 56"/>
          <p:cNvSpPr/>
          <p:nvPr/>
        </p:nvSpPr>
        <p:spPr>
          <a:xfrm>
            <a:off x="5991667" y="2991048"/>
            <a:ext cx="2340000" cy="252000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076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latin typeface="Trebuchet MS" panose="020B0603020202020204" pitchFamily="34" charset="0"/>
              </a:rPr>
              <a:t>Секстинг</a:t>
            </a:r>
            <a:endParaRPr lang="ru-RU" b="1" dirty="0">
              <a:latin typeface="Trebuchet MS" panose="020B0603020202020204" pitchFamily="34" charset="0"/>
            </a:endParaRPr>
          </a:p>
        </p:txBody>
      </p:sp>
      <p:sp>
        <p:nvSpPr>
          <p:cNvPr id="58" name="Прямоугольник с двумя усеченными противолежащими углами 57"/>
          <p:cNvSpPr/>
          <p:nvPr/>
        </p:nvSpPr>
        <p:spPr>
          <a:xfrm>
            <a:off x="5991667" y="3284083"/>
            <a:ext cx="2340000" cy="252000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076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>
                <a:latin typeface="Trebuchet MS" panose="020B0603020202020204" pitchFamily="34" charset="0"/>
              </a:rPr>
              <a:t>Груминг</a:t>
            </a:r>
            <a:endParaRPr lang="ru-RU" b="1" dirty="0">
              <a:latin typeface="Trebuchet MS" panose="020B0603020202020204" pitchFamily="34" charset="0"/>
            </a:endParaRPr>
          </a:p>
        </p:txBody>
      </p:sp>
      <p:sp>
        <p:nvSpPr>
          <p:cNvPr id="59" name="Прямоугольник с двумя усеченными противолежащими углами 58"/>
          <p:cNvSpPr/>
          <p:nvPr/>
        </p:nvSpPr>
        <p:spPr>
          <a:xfrm>
            <a:off x="5991667" y="3573866"/>
            <a:ext cx="2340000" cy="252000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076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rebuchet MS" panose="020B0603020202020204" pitchFamily="34" charset="0"/>
              </a:rPr>
              <a:t>Флейминг</a:t>
            </a:r>
          </a:p>
        </p:txBody>
      </p:sp>
      <p:sp>
        <p:nvSpPr>
          <p:cNvPr id="61" name="Прямоугольник с двумя усеченными противолежащими углами 60"/>
          <p:cNvSpPr/>
          <p:nvPr/>
        </p:nvSpPr>
        <p:spPr>
          <a:xfrm>
            <a:off x="5991667" y="3865594"/>
            <a:ext cx="2340000" cy="252000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076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b="1" dirty="0">
                <a:latin typeface="Trebuchet MS" panose="020B0603020202020204" pitchFamily="34" charset="0"/>
              </a:rPr>
              <a:t>Этический разрыв</a:t>
            </a:r>
          </a:p>
        </p:txBody>
      </p:sp>
      <p:sp>
        <p:nvSpPr>
          <p:cNvPr id="62" name="Прямоугольник с двумя усеченными противолежащими углами 61"/>
          <p:cNvSpPr/>
          <p:nvPr/>
        </p:nvSpPr>
        <p:spPr>
          <a:xfrm>
            <a:off x="5991667" y="4157322"/>
            <a:ext cx="2340000" cy="252000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076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rebuchet MS" panose="020B0603020202020204" pitchFamily="34" charset="0"/>
              </a:rPr>
              <a:t>Стратегии </a:t>
            </a:r>
            <a:r>
              <a:rPr lang="ru-RU" sz="1400" b="1" dirty="0" err="1">
                <a:latin typeface="Trebuchet MS" panose="020B0603020202020204" pitchFamily="34" charset="0"/>
              </a:rPr>
              <a:t>совпадания</a:t>
            </a:r>
            <a:endParaRPr lang="ru-RU" sz="1400" b="1" dirty="0">
              <a:latin typeface="Trebuchet MS" panose="020B0603020202020204" pitchFamily="34" charset="0"/>
            </a:endParaRPr>
          </a:p>
        </p:txBody>
      </p:sp>
      <p:sp>
        <p:nvSpPr>
          <p:cNvPr id="63" name="Прямоугольник с двумя усеченными противолежащими углами 62"/>
          <p:cNvSpPr/>
          <p:nvPr/>
        </p:nvSpPr>
        <p:spPr>
          <a:xfrm>
            <a:off x="5991667" y="4447724"/>
            <a:ext cx="2340000" cy="252000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076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>
                <a:latin typeface="Trebuchet MS" panose="020B0603020202020204" pitchFamily="34" charset="0"/>
              </a:rPr>
              <a:t>Киберсуицид</a:t>
            </a:r>
            <a:endParaRPr lang="ru-RU" b="1" dirty="0">
              <a:latin typeface="Trebuchet MS" panose="020B0603020202020204" pitchFamily="34" charset="0"/>
            </a:endParaRPr>
          </a:p>
        </p:txBody>
      </p:sp>
      <p:sp>
        <p:nvSpPr>
          <p:cNvPr id="64" name="Прямоугольник с двумя усеченными противолежащими углами 63"/>
          <p:cNvSpPr/>
          <p:nvPr/>
        </p:nvSpPr>
        <p:spPr>
          <a:xfrm>
            <a:off x="5991667" y="4744138"/>
            <a:ext cx="2340000" cy="252000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076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>
                <a:latin typeface="Trebuchet MS" panose="020B0603020202020204" pitchFamily="34" charset="0"/>
              </a:rPr>
              <a:t>Флешмоб</a:t>
            </a:r>
            <a:endParaRPr lang="ru-RU" b="1" dirty="0">
              <a:latin typeface="Trebuchet MS" panose="020B0603020202020204" pitchFamily="34" charset="0"/>
            </a:endParaRPr>
          </a:p>
        </p:txBody>
      </p:sp>
      <p:sp>
        <p:nvSpPr>
          <p:cNvPr id="65" name="Прямоугольник с двумя усеченными противолежащими углами 64"/>
          <p:cNvSpPr/>
          <p:nvPr/>
        </p:nvSpPr>
        <p:spPr>
          <a:xfrm>
            <a:off x="5991667" y="5040552"/>
            <a:ext cx="2340000" cy="252000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076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>
                <a:latin typeface="Trebuchet MS" panose="020B0603020202020204" pitchFamily="34" charset="0"/>
              </a:rPr>
              <a:t>Краудфандинг</a:t>
            </a:r>
            <a:endParaRPr lang="ru-RU" b="1" dirty="0">
              <a:latin typeface="Trebuchet MS" panose="020B0603020202020204" pitchFamily="34" charset="0"/>
            </a:endParaRPr>
          </a:p>
        </p:txBody>
      </p:sp>
      <p:sp>
        <p:nvSpPr>
          <p:cNvPr id="66" name="Прямоугольник с двумя усеченными противолежащими углами 65"/>
          <p:cNvSpPr/>
          <p:nvPr/>
        </p:nvSpPr>
        <p:spPr>
          <a:xfrm>
            <a:off x="6019526" y="5832031"/>
            <a:ext cx="2340000" cy="450651"/>
          </a:xfrm>
          <a:prstGeom prst="snip2DiagRect">
            <a:avLst>
              <a:gd name="adj1" fmla="val 0"/>
              <a:gd name="adj2" fmla="val 33290"/>
            </a:avLst>
          </a:prstGeom>
          <a:solidFill>
            <a:srgbClr val="076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latin typeface="Trebuchet MS" panose="020B0603020202020204" pitchFamily="34" charset="0"/>
              </a:rPr>
              <a:t>Трудные онлайн -</a:t>
            </a:r>
          </a:p>
          <a:p>
            <a:pPr algn="ctr"/>
            <a:r>
              <a:rPr lang="ru-RU" sz="1600" b="1" dirty="0">
                <a:latin typeface="Trebuchet MS" panose="020B0603020202020204" pitchFamily="34" charset="0"/>
              </a:rPr>
              <a:t>ситуации</a:t>
            </a:r>
          </a:p>
        </p:txBody>
      </p:sp>
      <p:sp>
        <p:nvSpPr>
          <p:cNvPr id="67" name="Прямоугольник с двумя усеченными противолежащими углами 66"/>
          <p:cNvSpPr/>
          <p:nvPr/>
        </p:nvSpPr>
        <p:spPr>
          <a:xfrm>
            <a:off x="5991667" y="5336966"/>
            <a:ext cx="2340000" cy="450651"/>
          </a:xfrm>
          <a:prstGeom prst="snip2DiagRect">
            <a:avLst>
              <a:gd name="adj1" fmla="val 0"/>
              <a:gd name="adj2" fmla="val 33290"/>
            </a:avLst>
          </a:prstGeom>
          <a:solidFill>
            <a:srgbClr val="076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latin typeface="Trebuchet MS" panose="020B0603020202020204" pitchFamily="34" charset="0"/>
              </a:rPr>
              <a:t>Виртуальная дружба и любовь</a:t>
            </a:r>
          </a:p>
        </p:txBody>
      </p:sp>
      <p:sp>
        <p:nvSpPr>
          <p:cNvPr id="68" name="Прямоугольник с двумя усеченными противолежащими углами 67"/>
          <p:cNvSpPr/>
          <p:nvPr/>
        </p:nvSpPr>
        <p:spPr>
          <a:xfrm>
            <a:off x="5991667" y="1615541"/>
            <a:ext cx="2340000" cy="450651"/>
          </a:xfrm>
          <a:prstGeom prst="snip2DiagRect">
            <a:avLst>
              <a:gd name="adj1" fmla="val 0"/>
              <a:gd name="adj2" fmla="val 33290"/>
            </a:avLst>
          </a:prstGeom>
          <a:solidFill>
            <a:srgbClr val="076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latin typeface="Trebuchet MS" panose="020B0603020202020204" pitchFamily="34" charset="0"/>
              </a:rPr>
              <a:t>Личное пространство</a:t>
            </a:r>
          </a:p>
        </p:txBody>
      </p:sp>
    </p:spTree>
    <p:extLst>
      <p:ext uri="{BB962C8B-B14F-4D97-AF65-F5344CB8AC3E}">
        <p14:creationId xmlns:p14="http://schemas.microsoft.com/office/powerpoint/2010/main" val="412189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с двумя усеченными противолежащими углами 22"/>
          <p:cNvSpPr/>
          <p:nvPr/>
        </p:nvSpPr>
        <p:spPr>
          <a:xfrm>
            <a:off x="352248" y="715324"/>
            <a:ext cx="2617232" cy="5115321"/>
          </a:xfrm>
          <a:prstGeom prst="snip2DiagRect">
            <a:avLst>
              <a:gd name="adj1" fmla="val 0"/>
              <a:gd name="adj2" fmla="val 15747"/>
            </a:avLst>
          </a:prstGeom>
          <a:solidFill>
            <a:schemeClr val="bg1">
              <a:alpha val="80000"/>
            </a:schemeClr>
          </a:solidFill>
          <a:ln w="28575">
            <a:solidFill>
              <a:srgbClr val="0659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b="1" dirty="0">
                <a:solidFill>
                  <a:srgbClr val="004D69"/>
                </a:solidFill>
              </a:rPr>
              <a:t>Изменения способов действия</a:t>
            </a:r>
          </a:p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-1877" y="3"/>
            <a:ext cx="81679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ГЛАВНЫЙ ГУМАНИТАРНЫЙ ВЫЗОВ </a:t>
            </a:r>
            <a:r>
              <a:rPr lang="en-US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XXI </a:t>
            </a: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ВЕКА:</a:t>
            </a: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ИЗМЕНЯЮЩИЙСЯ РЕБЕНОК В ИЗМЕНЯЮЩЕМСЯ МИРЕ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0" y="363933"/>
            <a:ext cx="7356764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с двумя усеченными противолежащими углами 23"/>
          <p:cNvSpPr/>
          <p:nvPr/>
        </p:nvSpPr>
        <p:spPr>
          <a:xfrm>
            <a:off x="471678" y="1617885"/>
            <a:ext cx="2376000" cy="324000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0659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rebuchet MS" panose="020B0603020202020204" pitchFamily="34" charset="0"/>
              </a:rPr>
              <a:t>Коммуникация</a:t>
            </a:r>
          </a:p>
        </p:txBody>
      </p:sp>
      <p:sp>
        <p:nvSpPr>
          <p:cNvPr id="29" name="Прямоугольник с двумя усеченными противолежащими углами 28"/>
          <p:cNvSpPr/>
          <p:nvPr/>
        </p:nvSpPr>
        <p:spPr>
          <a:xfrm>
            <a:off x="3379513" y="769444"/>
            <a:ext cx="5174480" cy="5667451"/>
          </a:xfrm>
          <a:prstGeom prst="snip2DiagRect">
            <a:avLst>
              <a:gd name="adj1" fmla="val 0"/>
              <a:gd name="adj2" fmla="val 6799"/>
            </a:avLst>
          </a:prstGeom>
          <a:solidFill>
            <a:schemeClr val="bg1">
              <a:alpha val="80000"/>
            </a:schemeClr>
          </a:solidFill>
          <a:ln w="28575">
            <a:solidFill>
              <a:srgbClr val="023F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1600" b="1" dirty="0">
                <a:solidFill>
                  <a:srgbClr val="004D69"/>
                </a:solidFill>
              </a:rPr>
              <a:t>Влияние сетевых контекстов</a:t>
            </a:r>
            <a:br>
              <a:rPr lang="ru-RU" sz="1600" b="1" dirty="0">
                <a:solidFill>
                  <a:srgbClr val="004D69"/>
                </a:solidFill>
              </a:rPr>
            </a:br>
            <a:r>
              <a:rPr lang="ru-RU" sz="1600" b="1" dirty="0">
                <a:solidFill>
                  <a:srgbClr val="004D69"/>
                </a:solidFill>
              </a:rPr>
              <a:t> и появление новых феноменов</a:t>
            </a:r>
          </a:p>
        </p:txBody>
      </p:sp>
      <p:sp>
        <p:nvSpPr>
          <p:cNvPr id="30" name="Прямоугольник с двумя усеченными противолежащими углами 29"/>
          <p:cNvSpPr/>
          <p:nvPr/>
        </p:nvSpPr>
        <p:spPr>
          <a:xfrm>
            <a:off x="3489317" y="1762706"/>
            <a:ext cx="2340000" cy="324000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023F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rebuchet MS" panose="020B0603020202020204" pitchFamily="34" charset="0"/>
              </a:rPr>
              <a:t>Социальные сети</a:t>
            </a:r>
          </a:p>
        </p:txBody>
      </p:sp>
      <p:sp>
        <p:nvSpPr>
          <p:cNvPr id="85" name="Прямоугольник с двумя усеченными противолежащими углами 84"/>
          <p:cNvSpPr/>
          <p:nvPr/>
        </p:nvSpPr>
        <p:spPr>
          <a:xfrm>
            <a:off x="471678" y="2000309"/>
            <a:ext cx="2376000" cy="324000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0659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rebuchet MS" panose="020B0603020202020204" pitchFamily="34" charset="0"/>
              </a:rPr>
              <a:t>Творчество</a:t>
            </a:r>
          </a:p>
        </p:txBody>
      </p:sp>
      <p:sp>
        <p:nvSpPr>
          <p:cNvPr id="86" name="Прямоугольник с двумя усеченными противолежащими углами 85"/>
          <p:cNvSpPr/>
          <p:nvPr/>
        </p:nvSpPr>
        <p:spPr>
          <a:xfrm>
            <a:off x="471678" y="2378792"/>
            <a:ext cx="2376000" cy="324000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0659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rebuchet MS" panose="020B0603020202020204" pitchFamily="34" charset="0"/>
              </a:rPr>
              <a:t>Координация</a:t>
            </a:r>
          </a:p>
        </p:txBody>
      </p:sp>
      <p:sp>
        <p:nvSpPr>
          <p:cNvPr id="87" name="Прямоугольник с двумя усеченными противолежащими углами 86"/>
          <p:cNvSpPr/>
          <p:nvPr/>
        </p:nvSpPr>
        <p:spPr>
          <a:xfrm>
            <a:off x="471677" y="2757275"/>
            <a:ext cx="2376000" cy="324000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0659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rebuchet MS" panose="020B0603020202020204" pitchFamily="34" charset="0"/>
              </a:rPr>
              <a:t>Обучение</a:t>
            </a:r>
          </a:p>
        </p:txBody>
      </p:sp>
      <p:sp>
        <p:nvSpPr>
          <p:cNvPr id="88" name="Прямоугольник с двумя усеченными противолежащими углами 87"/>
          <p:cNvSpPr/>
          <p:nvPr/>
        </p:nvSpPr>
        <p:spPr>
          <a:xfrm>
            <a:off x="453701" y="3135758"/>
            <a:ext cx="2376000" cy="324000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0659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rebuchet MS" panose="020B0603020202020204" pitchFamily="34" charset="0"/>
              </a:rPr>
              <a:t>Игра</a:t>
            </a:r>
          </a:p>
        </p:txBody>
      </p:sp>
      <p:sp>
        <p:nvSpPr>
          <p:cNvPr id="89" name="Прямоугольник с двумя усеченными противолежащими углами 88"/>
          <p:cNvSpPr/>
          <p:nvPr/>
        </p:nvSpPr>
        <p:spPr>
          <a:xfrm>
            <a:off x="471678" y="3518182"/>
            <a:ext cx="2376000" cy="324000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0659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latin typeface="Trebuchet MS" panose="020B0603020202020204" pitchFamily="34" charset="0"/>
              </a:rPr>
              <a:t>Покупки и продажи</a:t>
            </a:r>
          </a:p>
        </p:txBody>
      </p:sp>
      <p:sp>
        <p:nvSpPr>
          <p:cNvPr id="90" name="Прямоугольник с двумя усеченными противолежащими углами 89"/>
          <p:cNvSpPr/>
          <p:nvPr/>
        </p:nvSpPr>
        <p:spPr>
          <a:xfrm>
            <a:off x="471678" y="3906441"/>
            <a:ext cx="2376000" cy="324000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0659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rebuchet MS" panose="020B0603020202020204" pitchFamily="34" charset="0"/>
              </a:rPr>
              <a:t>Оценка других</a:t>
            </a:r>
          </a:p>
        </p:txBody>
      </p:sp>
      <p:sp>
        <p:nvSpPr>
          <p:cNvPr id="91" name="Прямоугольник с двумя усеченными противолежащими углами 90"/>
          <p:cNvSpPr/>
          <p:nvPr/>
        </p:nvSpPr>
        <p:spPr>
          <a:xfrm>
            <a:off x="471678" y="4294699"/>
            <a:ext cx="2376000" cy="554027"/>
          </a:xfrm>
          <a:prstGeom prst="snip2DiagRect">
            <a:avLst>
              <a:gd name="adj1" fmla="val 0"/>
              <a:gd name="adj2" fmla="val 36838"/>
            </a:avLst>
          </a:prstGeom>
          <a:solidFill>
            <a:srgbClr val="0659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b="1" dirty="0">
                <a:latin typeface="Trebuchet MS" panose="020B0603020202020204" pitchFamily="34" charset="0"/>
              </a:rPr>
              <a:t>Способы решения трудных ситуаций</a:t>
            </a:r>
          </a:p>
        </p:txBody>
      </p:sp>
      <p:sp>
        <p:nvSpPr>
          <p:cNvPr id="92" name="Прямоугольник с двумя усеченными противолежащими углами 91"/>
          <p:cNvSpPr/>
          <p:nvPr/>
        </p:nvSpPr>
        <p:spPr>
          <a:xfrm>
            <a:off x="453702" y="4904890"/>
            <a:ext cx="2376000" cy="554027"/>
          </a:xfrm>
          <a:prstGeom prst="snip2DiagRect">
            <a:avLst>
              <a:gd name="adj1" fmla="val 0"/>
              <a:gd name="adj2" fmla="val 36838"/>
            </a:avLst>
          </a:prstGeom>
          <a:solidFill>
            <a:srgbClr val="0659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b="1" dirty="0">
                <a:latin typeface="Trebuchet MS" panose="020B0603020202020204" pitchFamily="34" charset="0"/>
              </a:rPr>
              <a:t>Цифровая компетентность</a:t>
            </a:r>
          </a:p>
        </p:txBody>
      </p:sp>
      <p:sp>
        <p:nvSpPr>
          <p:cNvPr id="93" name="Прямоугольник с двумя усеченными противолежащими углами 92"/>
          <p:cNvSpPr/>
          <p:nvPr/>
        </p:nvSpPr>
        <p:spPr>
          <a:xfrm>
            <a:off x="5966753" y="1758002"/>
            <a:ext cx="2340000" cy="324000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023F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rebuchet MS" panose="020B0603020202020204" pitchFamily="34" charset="0"/>
              </a:rPr>
              <a:t>Приватность</a:t>
            </a:r>
          </a:p>
        </p:txBody>
      </p:sp>
      <p:sp>
        <p:nvSpPr>
          <p:cNvPr id="95" name="Прямоугольник с двумя усеченными противолежащими углами 94"/>
          <p:cNvSpPr/>
          <p:nvPr/>
        </p:nvSpPr>
        <p:spPr>
          <a:xfrm>
            <a:off x="3492598" y="2184444"/>
            <a:ext cx="2340000" cy="324000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023F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>
                <a:latin typeface="Trebuchet MS" panose="020B0603020202020204" pitchFamily="34" charset="0"/>
              </a:rPr>
              <a:t>Блогосфера</a:t>
            </a:r>
            <a:endParaRPr lang="ru-RU" b="1" dirty="0">
              <a:latin typeface="Trebuchet MS" panose="020B0603020202020204" pitchFamily="34" charset="0"/>
            </a:endParaRPr>
          </a:p>
        </p:txBody>
      </p:sp>
      <p:sp>
        <p:nvSpPr>
          <p:cNvPr id="96" name="Прямоугольник с двумя усеченными противолежащими углами 95"/>
          <p:cNvSpPr/>
          <p:nvPr/>
        </p:nvSpPr>
        <p:spPr>
          <a:xfrm>
            <a:off x="5966753" y="2183131"/>
            <a:ext cx="2340000" cy="324000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023F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latin typeface="Trebuchet MS" panose="020B0603020202020204" pitchFamily="34" charset="0"/>
              </a:rPr>
              <a:t>Виртуальные миры</a:t>
            </a:r>
          </a:p>
        </p:txBody>
      </p:sp>
      <p:sp>
        <p:nvSpPr>
          <p:cNvPr id="97" name="Прямоугольник с двумя усеченными противолежащими углами 96"/>
          <p:cNvSpPr/>
          <p:nvPr/>
        </p:nvSpPr>
        <p:spPr>
          <a:xfrm>
            <a:off x="3492598" y="2616250"/>
            <a:ext cx="2340000" cy="324000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023F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rebuchet MS" panose="020B0603020202020204" pitchFamily="34" charset="0"/>
              </a:rPr>
              <a:t>Онлайн-риски</a:t>
            </a:r>
          </a:p>
        </p:txBody>
      </p:sp>
      <p:sp>
        <p:nvSpPr>
          <p:cNvPr id="98" name="Прямоугольник с двумя усеченными противолежащими углами 97"/>
          <p:cNvSpPr/>
          <p:nvPr/>
        </p:nvSpPr>
        <p:spPr>
          <a:xfrm>
            <a:off x="5966753" y="2620731"/>
            <a:ext cx="2340000" cy="324000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023F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>
                <a:latin typeface="Trebuchet MS" panose="020B0603020202020204" pitchFamily="34" charset="0"/>
              </a:rPr>
              <a:t>Селфизм</a:t>
            </a:r>
            <a:endParaRPr lang="ru-RU" b="1" dirty="0">
              <a:latin typeface="Trebuchet MS" panose="020B0603020202020204" pitchFamily="34" charset="0"/>
            </a:endParaRPr>
          </a:p>
        </p:txBody>
      </p:sp>
      <p:sp>
        <p:nvSpPr>
          <p:cNvPr id="99" name="Прямоугольник с двумя усеченными противолежащими углами 98"/>
          <p:cNvSpPr/>
          <p:nvPr/>
        </p:nvSpPr>
        <p:spPr>
          <a:xfrm>
            <a:off x="3492598" y="3045728"/>
            <a:ext cx="2340000" cy="324000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023F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rebuchet MS" panose="020B0603020202020204" pitchFamily="34" charset="0"/>
              </a:rPr>
              <a:t>Многозадачность</a:t>
            </a:r>
          </a:p>
        </p:txBody>
      </p:sp>
      <p:sp>
        <p:nvSpPr>
          <p:cNvPr id="100" name="Прямоугольник с двумя усеченными противолежащими углами 99"/>
          <p:cNvSpPr/>
          <p:nvPr/>
        </p:nvSpPr>
        <p:spPr>
          <a:xfrm>
            <a:off x="5972930" y="3058331"/>
            <a:ext cx="2340000" cy="324000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023F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rebuchet MS" panose="020B0603020202020204" pitchFamily="34" charset="0"/>
              </a:rPr>
              <a:t>Незнакомый друг</a:t>
            </a:r>
          </a:p>
        </p:txBody>
      </p:sp>
      <p:sp>
        <p:nvSpPr>
          <p:cNvPr id="101" name="Прямоугольник с двумя усеченными противолежащими углами 100"/>
          <p:cNvSpPr/>
          <p:nvPr/>
        </p:nvSpPr>
        <p:spPr>
          <a:xfrm>
            <a:off x="3509560" y="3475491"/>
            <a:ext cx="2340000" cy="324000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023F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>
                <a:latin typeface="Trebuchet MS" panose="020B0603020202020204" pitchFamily="34" charset="0"/>
              </a:rPr>
              <a:t>Хештег</a:t>
            </a:r>
            <a:endParaRPr lang="ru-RU" b="1" dirty="0">
              <a:latin typeface="Trebuchet MS" panose="020B0603020202020204" pitchFamily="34" charset="0"/>
            </a:endParaRPr>
          </a:p>
        </p:txBody>
      </p:sp>
      <p:sp>
        <p:nvSpPr>
          <p:cNvPr id="102" name="Прямоугольник с двумя усеченными противолежащими углами 101"/>
          <p:cNvSpPr/>
          <p:nvPr/>
        </p:nvSpPr>
        <p:spPr>
          <a:xfrm>
            <a:off x="3509560" y="3907012"/>
            <a:ext cx="4830559" cy="324000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023F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rebuchet MS" panose="020B0603020202020204" pitchFamily="34" charset="0"/>
              </a:rPr>
              <a:t>Интернет-</a:t>
            </a:r>
            <a:r>
              <a:rPr lang="ru-RU" b="1" dirty="0" err="1">
                <a:latin typeface="Trebuchet MS" panose="020B0603020202020204" pitchFamily="34" charset="0"/>
              </a:rPr>
              <a:t>мемы</a:t>
            </a:r>
            <a:r>
              <a:rPr lang="ru-RU" b="1" dirty="0">
                <a:latin typeface="Trebuchet MS" panose="020B0603020202020204" pitchFamily="34" charset="0"/>
              </a:rPr>
              <a:t> и медиа-ресурсы</a:t>
            </a:r>
          </a:p>
        </p:txBody>
      </p:sp>
      <p:sp>
        <p:nvSpPr>
          <p:cNvPr id="103" name="Прямоугольник с двумя усеченными противолежащими углами 102"/>
          <p:cNvSpPr/>
          <p:nvPr/>
        </p:nvSpPr>
        <p:spPr>
          <a:xfrm>
            <a:off x="5966753" y="3475023"/>
            <a:ext cx="2340000" cy="324000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023F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rebuchet MS" panose="020B0603020202020204" pitchFamily="34" charset="0"/>
              </a:rPr>
              <a:t>Эффект </a:t>
            </a:r>
            <a:r>
              <a:rPr lang="en-US" b="1" dirty="0">
                <a:latin typeface="Trebuchet MS" panose="020B0603020202020204" pitchFamily="34" charset="0"/>
              </a:rPr>
              <a:t>Google</a:t>
            </a:r>
            <a:endParaRPr lang="ru-RU" b="1" dirty="0">
              <a:latin typeface="Trebuchet MS" panose="020B0603020202020204" pitchFamily="34" charset="0"/>
            </a:endParaRPr>
          </a:p>
        </p:txBody>
      </p:sp>
      <p:sp>
        <p:nvSpPr>
          <p:cNvPr id="107" name="Прямоугольник с двумя усеченными противолежащими углами 106"/>
          <p:cNvSpPr/>
          <p:nvPr/>
        </p:nvSpPr>
        <p:spPr>
          <a:xfrm>
            <a:off x="3509561" y="4326035"/>
            <a:ext cx="4830559" cy="324000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023F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rebuchet MS" panose="020B0603020202020204" pitchFamily="34" charset="0"/>
              </a:rPr>
              <a:t>Интернет-зависимость</a:t>
            </a:r>
          </a:p>
        </p:txBody>
      </p:sp>
      <p:sp>
        <p:nvSpPr>
          <p:cNvPr id="108" name="Прямоугольник с двумя усеченными противолежащими углами 107"/>
          <p:cNvSpPr/>
          <p:nvPr/>
        </p:nvSpPr>
        <p:spPr>
          <a:xfrm>
            <a:off x="3512934" y="4755693"/>
            <a:ext cx="4830559" cy="324000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023F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Trebuchet MS" panose="020B0603020202020204" pitchFamily="34" charset="0"/>
              </a:rPr>
              <a:t>Facebook-</a:t>
            </a:r>
            <a:r>
              <a:rPr lang="ru-RU" b="1" dirty="0">
                <a:latin typeface="Trebuchet MS" panose="020B0603020202020204" pitchFamily="34" charset="0"/>
              </a:rPr>
              <a:t>депрессия</a:t>
            </a:r>
          </a:p>
        </p:txBody>
      </p:sp>
      <p:sp>
        <p:nvSpPr>
          <p:cNvPr id="109" name="Прямоугольник с двумя усеченными противолежащими углами 108"/>
          <p:cNvSpPr/>
          <p:nvPr/>
        </p:nvSpPr>
        <p:spPr>
          <a:xfrm>
            <a:off x="3509562" y="5174428"/>
            <a:ext cx="4830559" cy="324000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023F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rebuchet MS" panose="020B0603020202020204" pitchFamily="34" charset="0"/>
              </a:rPr>
              <a:t>Синдром фантомного оповещения</a:t>
            </a:r>
          </a:p>
        </p:txBody>
      </p:sp>
      <p:sp>
        <p:nvSpPr>
          <p:cNvPr id="110" name="Прямоугольник с двумя усеченными противолежащими углами 109"/>
          <p:cNvSpPr/>
          <p:nvPr/>
        </p:nvSpPr>
        <p:spPr>
          <a:xfrm>
            <a:off x="3512933" y="5599425"/>
            <a:ext cx="4830559" cy="324000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023F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rebuchet MS" panose="020B0603020202020204" pitchFamily="34" charset="0"/>
              </a:rPr>
              <a:t>Защитные фильтры</a:t>
            </a:r>
          </a:p>
        </p:txBody>
      </p:sp>
    </p:spTree>
    <p:extLst>
      <p:ext uri="{BB962C8B-B14F-4D97-AF65-F5344CB8AC3E}">
        <p14:creationId xmlns:p14="http://schemas.microsoft.com/office/powerpoint/2010/main" val="2494693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59976" y="1389207"/>
            <a:ext cx="7206095" cy="3141230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400" b="1" dirty="0">
                <a:solidFill>
                  <a:srgbClr val="004D69"/>
                </a:solidFill>
                <a:latin typeface="Trebuchet MS" panose="020B0603020202020204" pitchFamily="34" charset="0"/>
              </a:rPr>
              <a:t>Цифровая компетентность – готовность</a:t>
            </a:r>
            <a:br>
              <a:rPr lang="ru-RU" sz="2400" b="1" dirty="0">
                <a:solidFill>
                  <a:srgbClr val="004D69"/>
                </a:solidFill>
                <a:latin typeface="Trebuchet MS" panose="020B0603020202020204" pitchFamily="34" charset="0"/>
              </a:rPr>
            </a:br>
            <a:r>
              <a:rPr lang="ru-RU" sz="2400" b="1" dirty="0">
                <a:solidFill>
                  <a:srgbClr val="004D69"/>
                </a:solidFill>
                <a:latin typeface="Trebuchet MS" panose="020B0603020202020204" pitchFamily="34" charset="0"/>
              </a:rPr>
              <a:t>и способность личности применять инфокоммуникационные технологии уверенно, эффективно, критично и безопасно в разных сферах жизнедеятельности (информационная среда, коммуникации, потребление, </a:t>
            </a:r>
            <a:r>
              <a:rPr lang="ru-RU" sz="2400" b="1" dirty="0" err="1">
                <a:solidFill>
                  <a:srgbClr val="004D69"/>
                </a:solidFill>
                <a:latin typeface="Trebuchet MS" panose="020B0603020202020204" pitchFamily="34" charset="0"/>
              </a:rPr>
              <a:t>техносфера</a:t>
            </a:r>
            <a:r>
              <a:rPr lang="ru-RU" sz="2400" b="1" dirty="0">
                <a:solidFill>
                  <a:srgbClr val="004D69"/>
                </a:solidFill>
                <a:latin typeface="Trebuchet MS" panose="020B0603020202020204" pitchFamily="34" charset="0"/>
              </a:rPr>
              <a:t>) на основе овладения соответствующими компетенциями, как системой знаний, умений, ответственности и мотивации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0" y="374324"/>
            <a:ext cx="7356764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-1877" y="3"/>
            <a:ext cx="81679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ЦИФРОВАЯ КОМПЕТЕНТНОСТЬ КАК ГЛАВНЫЙ НАВЫК XXI ВЕКА</a:t>
            </a:r>
            <a:b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ОСНОВА УСПЕШНОСТИ НОВЫХ КУЛЬТУРНЫХ ПРАКТИК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894609" y="1378816"/>
            <a:ext cx="0" cy="3058102"/>
          </a:xfrm>
          <a:prstGeom prst="line">
            <a:avLst/>
          </a:prstGeom>
          <a:ln w="28575">
            <a:solidFill>
              <a:srgbClr val="1B99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2375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двумя усеченными противолежащими углами 2"/>
          <p:cNvSpPr/>
          <p:nvPr/>
        </p:nvSpPr>
        <p:spPr>
          <a:xfrm>
            <a:off x="127591" y="154428"/>
            <a:ext cx="7878725" cy="1514884"/>
          </a:xfrm>
          <a:prstGeom prst="snip2DiagRect">
            <a:avLst>
              <a:gd name="adj1" fmla="val 26662"/>
              <a:gd name="adj2" fmla="val 0"/>
            </a:avLst>
          </a:prstGeom>
          <a:solidFill>
            <a:schemeClr val="bg1">
              <a:alpha val="50000"/>
            </a:schemeClr>
          </a:solidFill>
          <a:ln w="19050">
            <a:solidFill>
              <a:srgbClr val="1370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b="1" dirty="0">
                <a:ln w="1905"/>
                <a:solidFill>
                  <a:srgbClr val="004D69"/>
                </a:solidFill>
                <a:latin typeface="Trebuchet MS" panose="020B0603020202020204" pitchFamily="34" charset="0"/>
                <a:cs typeface="Times New Roman" pitchFamily="18" charset="0"/>
              </a:rPr>
              <a:t>Большинство из нас знают, какие навыки нам нужны, многие даже пытаются их освоить, но у немногих получается. Почему? Важно понимать, как навыки формируются и закрепляются</a:t>
            </a: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772039" y="1757890"/>
            <a:ext cx="8066538" cy="417960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-360000">
              <a:spcAft>
                <a:spcPts val="1200"/>
              </a:spcAft>
              <a:buClr>
                <a:srgbClr val="023F56"/>
              </a:buClr>
              <a:buSzPct val="80000"/>
              <a:buBlip>
                <a:blip r:embed="rId2"/>
              </a:buBlip>
            </a:pPr>
            <a:r>
              <a:rPr lang="ru-RU" sz="1800" b="1" dirty="0">
                <a:solidFill>
                  <a:srgbClr val="004D69"/>
                </a:solidFill>
                <a:latin typeface="Trebuchet MS" panose="020B0603020202020204" pitchFamily="34" charset="0"/>
              </a:rPr>
              <a:t>Сначала ребёнок ездит на 4-колёсном велосипеде и думает, что он умеет ездить. </a:t>
            </a:r>
            <a:r>
              <a:rPr lang="ru-RU" sz="1800" b="1" dirty="0">
                <a:solidFill>
                  <a:srgbClr val="1B996C"/>
                </a:solidFill>
                <a:latin typeface="Trebuchet MS" panose="020B0603020202020204" pitchFamily="34" charset="0"/>
              </a:rPr>
              <a:t>Это этап неосознанной некомпетентности</a:t>
            </a:r>
            <a:r>
              <a:rPr lang="ru-RU" sz="1800" b="1" dirty="0">
                <a:solidFill>
                  <a:srgbClr val="004D69"/>
                </a:solidFill>
                <a:latin typeface="Trebuchet MS" panose="020B0603020202020204" pitchFamily="34" charset="0"/>
              </a:rPr>
              <a:t>. </a:t>
            </a:r>
          </a:p>
          <a:p>
            <a:pPr marL="0" indent="-360000">
              <a:spcAft>
                <a:spcPts val="1200"/>
              </a:spcAft>
              <a:buClr>
                <a:srgbClr val="023F56"/>
              </a:buClr>
              <a:buSzPct val="80000"/>
              <a:buBlip>
                <a:blip r:embed="rId2"/>
              </a:buBlip>
            </a:pPr>
            <a:r>
              <a:rPr lang="ru-RU" sz="1800" b="1" dirty="0">
                <a:solidFill>
                  <a:srgbClr val="004D69"/>
                </a:solidFill>
                <a:latin typeface="Trebuchet MS" panose="020B0603020202020204" pitchFamily="34" charset="0"/>
              </a:rPr>
              <a:t>Затем ребёнок видит, что у взрослых 2 колеса, и просит снять дополнительные колёса со своего велосипеда. И после нескольких падений понимает, что он не умеет ездить. </a:t>
            </a:r>
            <a:r>
              <a:rPr lang="ru-RU" sz="1800" b="1" dirty="0">
                <a:solidFill>
                  <a:srgbClr val="1B996C"/>
                </a:solidFill>
                <a:latin typeface="Trebuchet MS" panose="020B0603020202020204" pitchFamily="34" charset="0"/>
              </a:rPr>
              <a:t>Это этап осознанной некомпетентности</a:t>
            </a:r>
            <a:r>
              <a:rPr lang="ru-RU" sz="1800" b="1" dirty="0">
                <a:solidFill>
                  <a:srgbClr val="004D69"/>
                </a:solidFill>
                <a:latin typeface="Trebuchet MS" panose="020B0603020202020204" pitchFamily="34" charset="0"/>
              </a:rPr>
              <a:t>. </a:t>
            </a:r>
          </a:p>
          <a:p>
            <a:pPr marL="0" indent="-360000">
              <a:spcAft>
                <a:spcPts val="1200"/>
              </a:spcAft>
              <a:buClr>
                <a:srgbClr val="023F56"/>
              </a:buClr>
              <a:buSzPct val="80000"/>
              <a:buBlip>
                <a:blip r:embed="rId2"/>
              </a:buBlip>
            </a:pPr>
            <a:r>
              <a:rPr lang="ru-RU" sz="1800" b="1" dirty="0">
                <a:solidFill>
                  <a:srgbClr val="004D69"/>
                </a:solidFill>
                <a:latin typeface="Trebuchet MS" panose="020B0603020202020204" pitchFamily="34" charset="0"/>
              </a:rPr>
              <a:t>После определённых усилий он перестаёт падать, появляется навык езды на велосипеде. Но этот процесс требует огромной концентрации, человек не может в этот момент расслабиться, порой даже разговаривать </a:t>
            </a:r>
            <a:r>
              <a:rPr lang="ru-RU" sz="1800" b="1" dirty="0">
                <a:solidFill>
                  <a:srgbClr val="1B996C"/>
                </a:solidFill>
                <a:latin typeface="Trebuchet MS" panose="020B0603020202020204" pitchFamily="34" charset="0"/>
              </a:rPr>
              <a:t>Это этап осознанной компетентности</a:t>
            </a:r>
            <a:r>
              <a:rPr lang="ru-RU" sz="1800" b="1" dirty="0">
                <a:solidFill>
                  <a:srgbClr val="004D69"/>
                </a:solidFill>
                <a:latin typeface="Trebuchet MS" panose="020B0603020202020204" pitchFamily="34" charset="0"/>
              </a:rPr>
              <a:t>.</a:t>
            </a:r>
          </a:p>
          <a:p>
            <a:pPr marL="0" indent="-360000">
              <a:spcAft>
                <a:spcPts val="1200"/>
              </a:spcAft>
              <a:buClr>
                <a:srgbClr val="023F56"/>
              </a:buClr>
              <a:buSzPct val="80000"/>
              <a:buBlip>
                <a:blip r:embed="rId2"/>
              </a:buBlip>
            </a:pPr>
            <a:r>
              <a:rPr lang="ru-RU" sz="1800" b="1" dirty="0">
                <a:solidFill>
                  <a:srgbClr val="004D69"/>
                </a:solidFill>
                <a:latin typeface="Trebuchet MS" panose="020B0603020202020204" pitchFamily="34" charset="0"/>
              </a:rPr>
              <a:t>Регулярное применение навыка приводит к тому, что человек может не держать руки на руле, разговаривать по телефону и т.д. </a:t>
            </a:r>
            <a:r>
              <a:rPr lang="ru-RU" sz="1800" b="1" dirty="0">
                <a:solidFill>
                  <a:srgbClr val="1B996C"/>
                </a:solidFill>
                <a:latin typeface="Trebuchet MS" panose="020B0603020202020204" pitchFamily="34" charset="0"/>
              </a:rPr>
              <a:t>Это этап подсознательной компетентности</a:t>
            </a:r>
            <a:r>
              <a:rPr lang="ru-RU" sz="1800" b="1" dirty="0">
                <a:solidFill>
                  <a:srgbClr val="004D69"/>
                </a:solidFill>
                <a:latin typeface="Trebuchet MS" panose="020B0603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4105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06" y="0"/>
            <a:ext cx="8860666" cy="373487"/>
          </a:xfrm>
        </p:spPr>
        <p:txBody>
          <a:bodyPr>
            <a:noAutofit/>
          </a:bodyPr>
          <a:lstStyle/>
          <a:p>
            <a:r>
              <a:rPr lang="ru-RU" sz="2000" b="1" u="sng" cap="all" dirty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</a:rPr>
              <a:t>С 2012 года в Новосибирской области регулярно проводятся 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693803" y="988624"/>
            <a:ext cx="8066538" cy="4544834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-360000">
              <a:spcAft>
                <a:spcPts val="1200"/>
              </a:spcAft>
              <a:buClr>
                <a:srgbClr val="023F56"/>
              </a:buClr>
              <a:buSzPct val="80000"/>
              <a:buBlip>
                <a:blip r:embed="rId2"/>
              </a:buBlip>
            </a:pPr>
            <a:r>
              <a:rPr lang="ru-RU" sz="2000" b="1" dirty="0">
                <a:solidFill>
                  <a:srgbClr val="004D69"/>
                </a:solidFill>
                <a:latin typeface="Trebuchet MS" panose="020B0603020202020204" pitchFamily="34" charset="0"/>
              </a:rPr>
              <a:t>Неделя безопасного </a:t>
            </a:r>
            <a:r>
              <a:rPr lang="ru-RU" sz="20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Рунета</a:t>
            </a:r>
            <a:endParaRPr lang="ru-RU" sz="2000" b="1" dirty="0">
              <a:solidFill>
                <a:srgbClr val="004D69"/>
              </a:solidFill>
              <a:latin typeface="Trebuchet MS" panose="020B0603020202020204" pitchFamily="34" charset="0"/>
            </a:endParaRPr>
          </a:p>
          <a:p>
            <a:pPr marL="0" indent="-360000">
              <a:spcAft>
                <a:spcPts val="1200"/>
              </a:spcAft>
              <a:buClr>
                <a:srgbClr val="023F56"/>
              </a:buClr>
              <a:buSzPct val="80000"/>
              <a:buBlip>
                <a:blip r:embed="rId2"/>
              </a:buBlip>
            </a:pPr>
            <a:r>
              <a:rPr lang="ru-RU" sz="2000" b="1" dirty="0">
                <a:solidFill>
                  <a:srgbClr val="004D69"/>
                </a:solidFill>
                <a:latin typeface="Trebuchet MS" panose="020B0603020202020204" pitchFamily="34" charset="0"/>
              </a:rPr>
              <a:t>Областной сетевой конкурс детских работ «Мой безопасный Интернет</a:t>
            </a:r>
            <a:r>
              <a:rPr lang="ru-RU" sz="20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»</a:t>
            </a:r>
            <a:endParaRPr lang="ru-RU" sz="2000" b="1" dirty="0">
              <a:solidFill>
                <a:srgbClr val="004D69"/>
              </a:solidFill>
              <a:latin typeface="Trebuchet MS" panose="020B0603020202020204" pitchFamily="34" charset="0"/>
            </a:endParaRPr>
          </a:p>
          <a:p>
            <a:pPr marL="0" indent="-360000">
              <a:spcAft>
                <a:spcPts val="1200"/>
              </a:spcAft>
              <a:buClr>
                <a:srgbClr val="023F56"/>
              </a:buClr>
              <a:buSzPct val="80000"/>
              <a:buBlip>
                <a:blip r:embed="rId2"/>
              </a:buBlip>
            </a:pPr>
            <a:r>
              <a:rPr lang="ru-RU" sz="2000" b="1" dirty="0">
                <a:solidFill>
                  <a:srgbClr val="004D69"/>
                </a:solidFill>
                <a:latin typeface="Trebuchet MS" panose="020B0603020202020204" pitchFamily="34" charset="0"/>
              </a:rPr>
              <a:t> Всероссийская акция «Единый урок безопасности</a:t>
            </a:r>
            <a:r>
              <a:rPr lang="ru-RU" sz="20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»</a:t>
            </a:r>
            <a:endParaRPr lang="ru-RU" sz="2000" b="1" dirty="0">
              <a:solidFill>
                <a:srgbClr val="004D69"/>
              </a:solidFill>
              <a:latin typeface="Trebuchet MS" panose="020B0603020202020204" pitchFamily="34" charset="0"/>
            </a:endParaRPr>
          </a:p>
          <a:p>
            <a:pPr marL="0" indent="-360000">
              <a:spcAft>
                <a:spcPts val="1200"/>
              </a:spcAft>
              <a:buClr>
                <a:srgbClr val="023F56"/>
              </a:buClr>
              <a:buSzPct val="80000"/>
              <a:buBlip>
                <a:blip r:embed="rId2"/>
              </a:buBlip>
            </a:pPr>
            <a:r>
              <a:rPr lang="ru-RU" sz="2000" b="1" dirty="0">
                <a:solidFill>
                  <a:srgbClr val="004D69"/>
                </a:solidFill>
                <a:latin typeface="Trebuchet MS" panose="020B0603020202020204" pitchFamily="34" charset="0"/>
              </a:rPr>
              <a:t>Онлайн – конференции «Создадим позитивный контент вместе</a:t>
            </a:r>
            <a:r>
              <a:rPr lang="ru-RU" sz="20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», «</a:t>
            </a:r>
            <a:r>
              <a:rPr lang="ru-RU" sz="2000" b="1" dirty="0">
                <a:solidFill>
                  <a:srgbClr val="004D69"/>
                </a:solidFill>
                <a:latin typeface="Trebuchet MS" panose="020B0603020202020204" pitchFamily="34" charset="0"/>
              </a:rPr>
              <a:t>Цифровая и медиа-информационная безопасность родителей и детей: задачи библиотек, обслуживающих детей и их партнеров» совместно с  Российской Государственной детской библиотекой (г. Москва) и  Центром безопасного Интернета</a:t>
            </a:r>
            <a:r>
              <a:rPr lang="ru-RU" sz="20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;</a:t>
            </a:r>
            <a:endParaRPr lang="ru-RU" sz="2000" b="1" dirty="0">
              <a:solidFill>
                <a:srgbClr val="004D69"/>
              </a:solidFill>
              <a:latin typeface="Trebuchet MS" panose="020B0603020202020204" pitchFamily="34" charset="0"/>
            </a:endParaRPr>
          </a:p>
          <a:p>
            <a:pPr marL="0" indent="-360000">
              <a:spcAft>
                <a:spcPts val="1200"/>
              </a:spcAft>
              <a:buClr>
                <a:srgbClr val="023F56"/>
              </a:buClr>
              <a:buSzPct val="80000"/>
              <a:buBlip>
                <a:blip r:embed="rId2"/>
              </a:buBlip>
            </a:pPr>
            <a:r>
              <a:rPr lang="ru-RU" sz="2000" b="1" dirty="0">
                <a:solidFill>
                  <a:srgbClr val="004D69"/>
                </a:solidFill>
                <a:latin typeface="Trebuchet MS" panose="020B0603020202020204" pitchFamily="34" charset="0"/>
              </a:rPr>
              <a:t>Всероссийская акция  «Детки в сетке», «Месяц безопасного Интернета</a:t>
            </a:r>
            <a:r>
              <a:rPr lang="ru-RU" sz="20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168665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двумя усеченными противолежащими углами 2"/>
          <p:cNvSpPr/>
          <p:nvPr/>
        </p:nvSpPr>
        <p:spPr>
          <a:xfrm>
            <a:off x="408980" y="185696"/>
            <a:ext cx="8102009" cy="3008266"/>
          </a:xfrm>
          <a:prstGeom prst="snip2DiagRect">
            <a:avLst>
              <a:gd name="adj1" fmla="val 16836"/>
              <a:gd name="adj2" fmla="val 0"/>
            </a:avLst>
          </a:prstGeom>
          <a:solidFill>
            <a:schemeClr val="bg1">
              <a:alpha val="50000"/>
            </a:schemeClr>
          </a:solidFill>
          <a:ln w="19050">
            <a:solidFill>
              <a:srgbClr val="1370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>
                <a:ln w="1905"/>
                <a:solidFill>
                  <a:srgbClr val="004D69"/>
                </a:solidFill>
                <a:latin typeface="Trebuchet MS" panose="020B0603020202020204" pitchFamily="34" charset="0"/>
                <a:cs typeface="Times New Roman" pitchFamily="18" charset="0"/>
              </a:rPr>
              <a:t>Нужна смелость чтобы отпустить старый мир, чтобы отказаться от большинства вещей которыми мы ранее дорожили, оставить наше представление о том, что работает, что нет, для того чтобы создать новый мир, потому что ограничения в нашей голове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8593" y="3302212"/>
            <a:ext cx="4982782" cy="3328498"/>
          </a:xfrm>
          <a:prstGeom prst="snip2DiagRect">
            <a:avLst>
              <a:gd name="adj1" fmla="val 12191"/>
              <a:gd name="adj2" fmla="val 0"/>
            </a:avLst>
          </a:prstGeom>
          <a:solidFill>
            <a:srgbClr val="FFFFFF">
              <a:shade val="85000"/>
            </a:srgbClr>
          </a:solidFill>
          <a:ln w="19050" cap="sq">
            <a:solidFill>
              <a:srgbClr val="004D69"/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05607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двумя усеченными противолежащими углами 2"/>
          <p:cNvSpPr/>
          <p:nvPr/>
        </p:nvSpPr>
        <p:spPr>
          <a:xfrm>
            <a:off x="342337" y="106443"/>
            <a:ext cx="8102009" cy="2028305"/>
          </a:xfrm>
          <a:prstGeom prst="snip2DiagRect">
            <a:avLst>
              <a:gd name="adj1" fmla="val 16836"/>
              <a:gd name="adj2" fmla="val 0"/>
            </a:avLst>
          </a:prstGeom>
          <a:solidFill>
            <a:schemeClr val="bg1">
              <a:alpha val="50000"/>
            </a:schemeClr>
          </a:solidFill>
          <a:ln w="19050">
            <a:solidFill>
              <a:srgbClr val="1370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У</a:t>
            </a:r>
            <a:r>
              <a:rPr lang="ru-RU" sz="2400" b="1" dirty="0" smtClean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читель </a:t>
            </a:r>
            <a:r>
              <a:rPr lang="ru-RU" sz="2400" b="1" dirty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открывает нам мир, дарит истину и принимает первые детские открытия, поэтому учитель должен быть образцом для подражания, эталоном всего правильного и мудрого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3191" y="2440222"/>
            <a:ext cx="6240300" cy="4160200"/>
          </a:xfrm>
          <a:prstGeom prst="snip2DiagRect">
            <a:avLst>
              <a:gd name="adj1" fmla="val 12191"/>
              <a:gd name="adj2" fmla="val 0"/>
            </a:avLst>
          </a:prstGeom>
          <a:solidFill>
            <a:srgbClr val="FFFFFF">
              <a:shade val="85000"/>
            </a:srgbClr>
          </a:solidFill>
          <a:ln w="19050" cap="sq">
            <a:solidFill>
              <a:srgbClr val="004D69"/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629394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0" y="374324"/>
            <a:ext cx="7356764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Объект 2"/>
          <p:cNvSpPr txBox="1">
            <a:spLocks/>
          </p:cNvSpPr>
          <p:nvPr/>
        </p:nvSpPr>
        <p:spPr>
          <a:xfrm>
            <a:off x="507906" y="1211516"/>
            <a:ext cx="8058676" cy="413651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-285750" algn="just">
              <a:spcBef>
                <a:spcPts val="0"/>
              </a:spcBef>
              <a:spcAft>
                <a:spcPts val="1800"/>
              </a:spcAft>
              <a:buClr>
                <a:srgbClr val="023F56"/>
              </a:buClr>
              <a:buSzPct val="80000"/>
              <a:buFont typeface="Arial" panose="020B0604020202020204" pitchFamily="34" charset="0"/>
              <a:buChar char="►"/>
            </a:pPr>
            <a:r>
              <a:rPr lang="ru-RU" sz="2200" b="1" dirty="0">
                <a:solidFill>
                  <a:srgbClr val="004D69"/>
                </a:solidFill>
                <a:latin typeface="Trebuchet MS" panose="020B0603020202020204" pitchFamily="34" charset="0"/>
              </a:rPr>
              <a:t>«Цифровой разрыв» между учителями и учениками существенно </a:t>
            </a:r>
            <a:r>
              <a:rPr lang="ru-RU" sz="22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меньше, </a:t>
            </a:r>
            <a:r>
              <a:rPr lang="ru-RU" sz="2200" b="1" dirty="0">
                <a:solidFill>
                  <a:srgbClr val="004D69"/>
                </a:solidFill>
                <a:latin typeface="Trebuchet MS" panose="020B0603020202020204" pitchFamily="34" charset="0"/>
              </a:rPr>
              <a:t>чем между родителями и детьми.</a:t>
            </a:r>
          </a:p>
          <a:p>
            <a:pPr marL="0" indent="-285750" algn="just">
              <a:spcBef>
                <a:spcPts val="0"/>
              </a:spcBef>
              <a:spcAft>
                <a:spcPts val="1800"/>
              </a:spcAft>
              <a:buClr>
                <a:srgbClr val="023F56"/>
              </a:buClr>
              <a:buSzPct val="80000"/>
              <a:buFont typeface="Arial" panose="020B0604020202020204" pitchFamily="34" charset="0"/>
              <a:buChar char="►"/>
            </a:pPr>
            <a:r>
              <a:rPr lang="ru-RU" sz="2200" b="1" dirty="0">
                <a:solidFill>
                  <a:srgbClr val="004D69"/>
                </a:solidFill>
                <a:latin typeface="Trebuchet MS" panose="020B0603020202020204" pitchFamily="34" charset="0"/>
              </a:rPr>
              <a:t>За пять лет количество учителей, пользующихся Интернетом ежедневно увеличивается и возросло почти в два раза, </a:t>
            </a:r>
            <a:r>
              <a:rPr lang="ru-RU" sz="2200" b="1" dirty="0">
                <a:solidFill>
                  <a:srgbClr val="1B996C"/>
                </a:solidFill>
                <a:latin typeface="Trebuchet MS" panose="020B0603020202020204" pitchFamily="34" charset="0"/>
              </a:rPr>
              <a:t>с 56% до 95%</a:t>
            </a:r>
            <a:endParaRPr lang="ru-RU" sz="2200" b="1" dirty="0">
              <a:solidFill>
                <a:srgbClr val="004D69"/>
              </a:solidFill>
              <a:latin typeface="Trebuchet MS" panose="020B0603020202020204" pitchFamily="34" charset="0"/>
            </a:endParaRPr>
          </a:p>
          <a:p>
            <a:pPr marL="0" indent="-285750" algn="just">
              <a:spcBef>
                <a:spcPts val="0"/>
              </a:spcBef>
              <a:spcAft>
                <a:spcPts val="1800"/>
              </a:spcAft>
              <a:buClr>
                <a:srgbClr val="023F56"/>
              </a:buClr>
              <a:buSzPct val="80000"/>
              <a:buFont typeface="Arial" panose="020B0604020202020204" pitchFamily="34" charset="0"/>
              <a:buChar char="►"/>
            </a:pPr>
            <a:r>
              <a:rPr lang="ru-RU" sz="2200" b="1" dirty="0">
                <a:solidFill>
                  <a:srgbClr val="004D69"/>
                </a:solidFill>
                <a:latin typeface="Trebuchet MS" panose="020B0603020202020204" pitchFamily="34" charset="0"/>
              </a:rPr>
              <a:t>В </a:t>
            </a:r>
            <a:r>
              <a:rPr lang="ru-RU" sz="22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2018 </a:t>
            </a:r>
            <a:r>
              <a:rPr lang="ru-RU" sz="2200" b="1" dirty="0">
                <a:solidFill>
                  <a:srgbClr val="004D69"/>
                </a:solidFill>
                <a:latin typeface="Trebuchet MS" panose="020B0603020202020204" pitchFamily="34" charset="0"/>
              </a:rPr>
              <a:t>г. уверенными пользователями себя назвали </a:t>
            </a:r>
            <a:r>
              <a:rPr lang="ru-RU" sz="2200" b="1" dirty="0">
                <a:solidFill>
                  <a:srgbClr val="1B996C"/>
                </a:solidFill>
                <a:latin typeface="Trebuchet MS" panose="020B0603020202020204" pitchFamily="34" charset="0"/>
              </a:rPr>
              <a:t>более 75% учителей</a:t>
            </a:r>
            <a:r>
              <a:rPr lang="ru-RU" sz="2200" b="1" dirty="0">
                <a:solidFill>
                  <a:srgbClr val="004D69"/>
                </a:solidFill>
                <a:latin typeface="Trebuchet MS" panose="020B0603020202020204" pitchFamily="34" charset="0"/>
              </a:rPr>
              <a:t>. За уверенностью учителей стоят реальные ИКТ- компетенции.</a:t>
            </a:r>
          </a:p>
          <a:p>
            <a:pPr marL="0" indent="-285750" algn="just">
              <a:spcBef>
                <a:spcPts val="0"/>
              </a:spcBef>
              <a:spcAft>
                <a:spcPts val="1800"/>
              </a:spcAft>
              <a:buClr>
                <a:srgbClr val="023F56"/>
              </a:buClr>
              <a:buSzPct val="80000"/>
              <a:buFont typeface="Arial" panose="020B0604020202020204" pitchFamily="34" charset="0"/>
              <a:buChar char="►"/>
            </a:pPr>
            <a:r>
              <a:rPr lang="ru-RU" sz="2200" b="1" dirty="0">
                <a:solidFill>
                  <a:srgbClr val="004D69"/>
                </a:solidFill>
                <a:latin typeface="Trebuchet MS" panose="020B0603020202020204" pitchFamily="34" charset="0"/>
              </a:rPr>
              <a:t>Подавляющее большинство опрошенных педагогов научились пользоваться Интернетом самостоятельно (</a:t>
            </a:r>
            <a:r>
              <a:rPr lang="ru-RU" sz="2200" b="1" dirty="0">
                <a:solidFill>
                  <a:srgbClr val="1B996C"/>
                </a:solidFill>
                <a:latin typeface="Trebuchet MS" panose="020B0603020202020204" pitchFamily="34" charset="0"/>
              </a:rPr>
              <a:t>82,5%</a:t>
            </a:r>
            <a:r>
              <a:rPr lang="ru-RU" sz="2200" b="1" dirty="0">
                <a:solidFill>
                  <a:srgbClr val="004D69"/>
                </a:solidFill>
                <a:latin typeface="Trebuchet MS" panose="020B0603020202020204" pitchFamily="34" charset="0"/>
              </a:rPr>
              <a:t>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-1877" y="-7461"/>
            <a:ext cx="8167948" cy="743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ГОТОВЫ ЛИ УЧИТЕЛЯ СТАТЬ ДЛЯ СВОИХ УЧЕНИКОВ </a:t>
            </a:r>
            <a:b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ПРОВОДНИКАМИ В МИР ИНТЕРНЕТА?</a:t>
            </a:r>
          </a:p>
        </p:txBody>
      </p:sp>
    </p:spTree>
    <p:extLst>
      <p:ext uri="{BB962C8B-B14F-4D97-AF65-F5344CB8AC3E}">
        <p14:creationId xmlns:p14="http://schemas.microsoft.com/office/powerpoint/2010/main" val="916025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877" y="10394"/>
            <a:ext cx="81679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НОВЫЕ КЛАСТЕРЫ</a:t>
            </a: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ИЗМЕНЯЮЩИЙСЯ СТИЛЬ ЖИЗНИ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6881" y="2740112"/>
            <a:ext cx="1762237" cy="1762237"/>
          </a:xfrm>
          <a:prstGeom prst="rect">
            <a:avLst/>
          </a:prstGeom>
        </p:spPr>
      </p:pic>
      <p:sp>
        <p:nvSpPr>
          <p:cNvPr id="6" name="Прямоугольник с двумя усеченными противолежащими углами 5"/>
          <p:cNvSpPr/>
          <p:nvPr/>
        </p:nvSpPr>
        <p:spPr>
          <a:xfrm>
            <a:off x="149867" y="2228257"/>
            <a:ext cx="2628000" cy="593670"/>
          </a:xfrm>
          <a:prstGeom prst="snip2DiagRect">
            <a:avLst>
              <a:gd name="adj1" fmla="val 36779"/>
              <a:gd name="adj2" fmla="val 0"/>
            </a:avLst>
          </a:prstGeom>
          <a:solidFill>
            <a:srgbClr val="13708D">
              <a:alpha val="10000"/>
            </a:srgbClr>
          </a:solidFill>
          <a:ln w="19050">
            <a:solidFill>
              <a:srgbClr val="1370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4D69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ТРАНСПОРТ</a:t>
            </a:r>
            <a:endParaRPr lang="ru-RU" sz="2400" dirty="0">
              <a:solidFill>
                <a:srgbClr val="004D69"/>
              </a:solidFill>
              <a:latin typeface="Trebuchet MS" panose="020B0603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с двумя усеченными противолежащими углами 6"/>
          <p:cNvSpPr/>
          <p:nvPr/>
        </p:nvSpPr>
        <p:spPr>
          <a:xfrm>
            <a:off x="149867" y="3303866"/>
            <a:ext cx="2628000" cy="593670"/>
          </a:xfrm>
          <a:prstGeom prst="snip2DiagRect">
            <a:avLst>
              <a:gd name="adj1" fmla="val 36779"/>
              <a:gd name="adj2" fmla="val 0"/>
            </a:avLst>
          </a:prstGeom>
          <a:solidFill>
            <a:srgbClr val="13708D">
              <a:alpha val="10000"/>
            </a:srgbClr>
          </a:solidFill>
          <a:ln w="19050">
            <a:solidFill>
              <a:srgbClr val="1370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4D69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ОТДЫХ</a:t>
            </a:r>
            <a:endParaRPr lang="ru-RU" sz="2400" dirty="0">
              <a:solidFill>
                <a:srgbClr val="004D69"/>
              </a:solidFill>
              <a:latin typeface="Trebuchet MS" panose="020B0603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Прямоугольник с двумя усеченными противолежащими углами 7"/>
          <p:cNvSpPr/>
          <p:nvPr/>
        </p:nvSpPr>
        <p:spPr>
          <a:xfrm>
            <a:off x="149867" y="4566144"/>
            <a:ext cx="2628000" cy="593670"/>
          </a:xfrm>
          <a:prstGeom prst="snip2DiagRect">
            <a:avLst>
              <a:gd name="adj1" fmla="val 36779"/>
              <a:gd name="adj2" fmla="val 0"/>
            </a:avLst>
          </a:prstGeom>
          <a:solidFill>
            <a:srgbClr val="13708D">
              <a:alpha val="10000"/>
            </a:srgbClr>
          </a:solidFill>
          <a:ln w="19050">
            <a:solidFill>
              <a:srgbClr val="1370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4D69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ТУРИЗМ</a:t>
            </a:r>
            <a:endParaRPr lang="ru-RU" sz="2400" dirty="0">
              <a:solidFill>
                <a:srgbClr val="004D69"/>
              </a:solidFill>
              <a:latin typeface="Trebuchet MS" panose="020B0603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Прямоугольник с двумя усеченными противолежащими углами 8"/>
          <p:cNvSpPr/>
          <p:nvPr/>
        </p:nvSpPr>
        <p:spPr>
          <a:xfrm>
            <a:off x="3380078" y="5225368"/>
            <a:ext cx="2628000" cy="593670"/>
          </a:xfrm>
          <a:prstGeom prst="snip2DiagRect">
            <a:avLst>
              <a:gd name="adj1" fmla="val 36779"/>
              <a:gd name="adj2" fmla="val 0"/>
            </a:avLst>
          </a:prstGeom>
          <a:solidFill>
            <a:srgbClr val="13708D">
              <a:alpha val="10000"/>
            </a:srgbClr>
          </a:solidFill>
          <a:ln w="19050">
            <a:solidFill>
              <a:srgbClr val="1370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4D69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СПОРТ</a:t>
            </a:r>
            <a:endParaRPr lang="ru-RU" sz="2400" dirty="0">
              <a:solidFill>
                <a:srgbClr val="004D69"/>
              </a:solidFill>
              <a:latin typeface="Trebuchet MS" panose="020B0603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Прямоугольник с двумя усеченными противолежащими углами 9"/>
          <p:cNvSpPr/>
          <p:nvPr/>
        </p:nvSpPr>
        <p:spPr>
          <a:xfrm>
            <a:off x="6359387" y="4566144"/>
            <a:ext cx="2628000" cy="593670"/>
          </a:xfrm>
          <a:prstGeom prst="snip2DiagRect">
            <a:avLst>
              <a:gd name="adj1" fmla="val 36779"/>
              <a:gd name="adj2" fmla="val 0"/>
            </a:avLst>
          </a:prstGeom>
          <a:solidFill>
            <a:srgbClr val="13708D">
              <a:alpha val="10000"/>
            </a:srgbClr>
          </a:solidFill>
          <a:ln w="19050">
            <a:solidFill>
              <a:srgbClr val="1370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4D69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СОЦИАЛЬНЫЕ</a:t>
            </a:r>
          </a:p>
          <a:p>
            <a:pPr algn="ctr"/>
            <a:r>
              <a:rPr lang="ru-RU" sz="2000" b="1" dirty="0">
                <a:solidFill>
                  <a:srgbClr val="004D69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СЕРВИСЫ</a:t>
            </a:r>
            <a:endParaRPr lang="ru-RU" sz="2000" dirty="0">
              <a:solidFill>
                <a:srgbClr val="004D69"/>
              </a:solidFill>
              <a:latin typeface="Trebuchet MS" panose="020B0603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Прямоугольник с двумя усеченными противолежащими углами 10"/>
          <p:cNvSpPr/>
          <p:nvPr/>
        </p:nvSpPr>
        <p:spPr>
          <a:xfrm>
            <a:off x="6335247" y="3301964"/>
            <a:ext cx="2628000" cy="593670"/>
          </a:xfrm>
          <a:prstGeom prst="snip2DiagRect">
            <a:avLst>
              <a:gd name="adj1" fmla="val 36779"/>
              <a:gd name="adj2" fmla="val 0"/>
            </a:avLst>
          </a:prstGeom>
          <a:solidFill>
            <a:srgbClr val="13708D">
              <a:alpha val="10000"/>
            </a:srgbClr>
          </a:solidFill>
          <a:ln w="19050">
            <a:solidFill>
              <a:srgbClr val="1370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4D69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ВОЗМОЖНОСТИ</a:t>
            </a:r>
          </a:p>
          <a:p>
            <a:pPr algn="ctr"/>
            <a:r>
              <a:rPr lang="ru-RU" sz="2000" b="1" dirty="0">
                <a:solidFill>
                  <a:srgbClr val="004D69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РАБОТЫ</a:t>
            </a:r>
            <a:endParaRPr lang="ru-RU" sz="2000" dirty="0">
              <a:solidFill>
                <a:srgbClr val="004D69"/>
              </a:solidFill>
              <a:latin typeface="Trebuchet MS" panose="020B0603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Прямоугольник с двумя усеченными противолежащими углами 11"/>
          <p:cNvSpPr/>
          <p:nvPr/>
        </p:nvSpPr>
        <p:spPr>
          <a:xfrm>
            <a:off x="6359387" y="2228257"/>
            <a:ext cx="2628000" cy="593670"/>
          </a:xfrm>
          <a:prstGeom prst="snip2DiagRect">
            <a:avLst>
              <a:gd name="adj1" fmla="val 36779"/>
              <a:gd name="adj2" fmla="val 0"/>
            </a:avLst>
          </a:prstGeom>
          <a:solidFill>
            <a:srgbClr val="13708D">
              <a:alpha val="10000"/>
            </a:srgbClr>
          </a:solidFill>
          <a:ln w="19050">
            <a:solidFill>
              <a:srgbClr val="1370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4D69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КУЛЬТУРА</a:t>
            </a:r>
            <a:endParaRPr lang="ru-RU" sz="2400" dirty="0">
              <a:solidFill>
                <a:srgbClr val="004D69"/>
              </a:solidFill>
              <a:latin typeface="Trebuchet MS" panose="020B0603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Прямоугольник с двумя усеченными противолежащими углами 12"/>
          <p:cNvSpPr/>
          <p:nvPr/>
        </p:nvSpPr>
        <p:spPr>
          <a:xfrm>
            <a:off x="2835618" y="1095686"/>
            <a:ext cx="3704764" cy="593670"/>
          </a:xfrm>
          <a:prstGeom prst="snip2DiagRect">
            <a:avLst>
              <a:gd name="adj1" fmla="val 36779"/>
              <a:gd name="adj2" fmla="val 0"/>
            </a:avLst>
          </a:prstGeom>
          <a:solidFill>
            <a:srgbClr val="13708D">
              <a:alpha val="10000"/>
            </a:srgbClr>
          </a:solidFill>
          <a:ln w="19050">
            <a:solidFill>
              <a:srgbClr val="1370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4D69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ОБРАЗОВАНИЕ</a:t>
            </a:r>
            <a:endParaRPr lang="ru-RU" sz="2000" dirty="0">
              <a:solidFill>
                <a:srgbClr val="004D69"/>
              </a:solidFill>
              <a:latin typeface="Trebuchet MS" panose="020B0603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5" name="Прямая со стрелкой 14"/>
          <p:cNvCxnSpPr>
            <a:stCxn id="2" idx="3"/>
            <a:endCxn id="12" idx="2"/>
          </p:cNvCxnSpPr>
          <p:nvPr/>
        </p:nvCxnSpPr>
        <p:spPr>
          <a:xfrm flipV="1">
            <a:off x="5569118" y="2525092"/>
            <a:ext cx="790269" cy="1096139"/>
          </a:xfrm>
          <a:prstGeom prst="straightConnector1">
            <a:avLst/>
          </a:prstGeom>
          <a:ln w="38100">
            <a:solidFill>
              <a:srgbClr val="004D6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2" idx="3"/>
            <a:endCxn id="11" idx="2"/>
          </p:cNvCxnSpPr>
          <p:nvPr/>
        </p:nvCxnSpPr>
        <p:spPr>
          <a:xfrm flipV="1">
            <a:off x="5569118" y="3598799"/>
            <a:ext cx="766129" cy="22432"/>
          </a:xfrm>
          <a:prstGeom prst="straightConnector1">
            <a:avLst/>
          </a:prstGeom>
          <a:ln w="38100">
            <a:solidFill>
              <a:srgbClr val="004D6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2" idx="3"/>
            <a:endCxn id="10" idx="2"/>
          </p:cNvCxnSpPr>
          <p:nvPr/>
        </p:nvCxnSpPr>
        <p:spPr>
          <a:xfrm>
            <a:off x="5569118" y="3621231"/>
            <a:ext cx="790269" cy="1241748"/>
          </a:xfrm>
          <a:prstGeom prst="straightConnector1">
            <a:avLst/>
          </a:prstGeom>
          <a:ln w="38100">
            <a:solidFill>
              <a:srgbClr val="004D6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2" idx="1"/>
            <a:endCxn id="7" idx="0"/>
          </p:cNvCxnSpPr>
          <p:nvPr/>
        </p:nvCxnSpPr>
        <p:spPr>
          <a:xfrm flipH="1" flipV="1">
            <a:off x="2777867" y="3600701"/>
            <a:ext cx="1029014" cy="20530"/>
          </a:xfrm>
          <a:prstGeom prst="straightConnector1">
            <a:avLst/>
          </a:prstGeom>
          <a:ln w="38100">
            <a:solidFill>
              <a:srgbClr val="004D6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2" idx="1"/>
            <a:endCxn id="8" idx="0"/>
          </p:cNvCxnSpPr>
          <p:nvPr/>
        </p:nvCxnSpPr>
        <p:spPr>
          <a:xfrm flipH="1">
            <a:off x="2777867" y="3621231"/>
            <a:ext cx="1029014" cy="1241748"/>
          </a:xfrm>
          <a:prstGeom prst="straightConnector1">
            <a:avLst/>
          </a:prstGeom>
          <a:ln w="38100">
            <a:solidFill>
              <a:srgbClr val="004D6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stCxn id="2" idx="1"/>
            <a:endCxn id="6" idx="0"/>
          </p:cNvCxnSpPr>
          <p:nvPr/>
        </p:nvCxnSpPr>
        <p:spPr>
          <a:xfrm flipH="1" flipV="1">
            <a:off x="2777867" y="2525092"/>
            <a:ext cx="1029014" cy="1096139"/>
          </a:xfrm>
          <a:prstGeom prst="straightConnector1">
            <a:avLst/>
          </a:prstGeom>
          <a:ln w="38100">
            <a:solidFill>
              <a:srgbClr val="004D6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stCxn id="2" idx="0"/>
            <a:endCxn id="13" idx="1"/>
          </p:cNvCxnSpPr>
          <p:nvPr/>
        </p:nvCxnSpPr>
        <p:spPr>
          <a:xfrm flipV="1">
            <a:off x="4688000" y="1689356"/>
            <a:ext cx="0" cy="1050756"/>
          </a:xfrm>
          <a:prstGeom prst="straightConnector1">
            <a:avLst/>
          </a:prstGeom>
          <a:ln w="38100">
            <a:solidFill>
              <a:srgbClr val="004D6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>
            <a:stCxn id="2" idx="2"/>
            <a:endCxn id="9" idx="3"/>
          </p:cNvCxnSpPr>
          <p:nvPr/>
        </p:nvCxnSpPr>
        <p:spPr>
          <a:xfrm>
            <a:off x="4688000" y="4502349"/>
            <a:ext cx="6078" cy="723019"/>
          </a:xfrm>
          <a:prstGeom prst="straightConnector1">
            <a:avLst/>
          </a:prstGeom>
          <a:ln w="38100">
            <a:solidFill>
              <a:srgbClr val="004D6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0" y="374324"/>
            <a:ext cx="7356764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4584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0" y="374324"/>
            <a:ext cx="7356764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Объект 2"/>
          <p:cNvSpPr txBox="1">
            <a:spLocks/>
          </p:cNvSpPr>
          <p:nvPr/>
        </p:nvSpPr>
        <p:spPr>
          <a:xfrm>
            <a:off x="397242" y="1227520"/>
            <a:ext cx="8066538" cy="3648178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-360000">
              <a:spcAft>
                <a:spcPts val="1200"/>
              </a:spcAft>
              <a:buClr>
                <a:srgbClr val="023F56"/>
              </a:buClr>
              <a:buSzPct val="80000"/>
              <a:buBlip>
                <a:blip r:embed="rId2"/>
              </a:buBlip>
            </a:pPr>
            <a:r>
              <a:rPr lang="ru-RU" sz="2400" b="1" dirty="0">
                <a:solidFill>
                  <a:srgbClr val="004D69"/>
                </a:solidFill>
                <a:latin typeface="Trebuchet MS" panose="020B0603020202020204" pitchFamily="34" charset="0"/>
              </a:rPr>
              <a:t>Цифровую компетентность следует рассматривать как важнейший навык ХХI века и как основу безопасности в информационном обществе </a:t>
            </a:r>
          </a:p>
          <a:p>
            <a:pPr marL="0" indent="-360000">
              <a:spcAft>
                <a:spcPts val="1200"/>
              </a:spcAft>
              <a:buClr>
                <a:srgbClr val="023F56"/>
              </a:buClr>
              <a:buSzPct val="80000"/>
              <a:buBlip>
                <a:blip r:embed="rId2"/>
              </a:buBlip>
            </a:pPr>
            <a:r>
              <a:rPr lang="ru-RU" sz="2400" b="1" dirty="0">
                <a:solidFill>
                  <a:srgbClr val="004D69"/>
                </a:solidFill>
                <a:latin typeface="Trebuchet MS" panose="020B0603020202020204" pitchFamily="34" charset="0"/>
              </a:rPr>
              <a:t>Значимость этого вопроса ставит его</a:t>
            </a:r>
            <a:br>
              <a:rPr lang="ru-RU" sz="2400" b="1" dirty="0">
                <a:solidFill>
                  <a:srgbClr val="004D69"/>
                </a:solidFill>
                <a:latin typeface="Trebuchet MS" panose="020B0603020202020204" pitchFamily="34" charset="0"/>
              </a:rPr>
            </a:br>
            <a:r>
              <a:rPr lang="ru-RU" sz="2400" b="1" dirty="0">
                <a:solidFill>
                  <a:srgbClr val="004D69"/>
                </a:solidFill>
                <a:latin typeface="Trebuchet MS" panose="020B0603020202020204" pitchFamily="34" charset="0"/>
              </a:rPr>
              <a:t>в приоритетный фокус внимания тех, кто определяет сегодня образовательную политику </a:t>
            </a:r>
          </a:p>
          <a:p>
            <a:pPr marL="0" indent="-360000">
              <a:spcAft>
                <a:spcPts val="1200"/>
              </a:spcAft>
              <a:buClr>
                <a:srgbClr val="023F56"/>
              </a:buClr>
              <a:buSzPct val="80000"/>
              <a:buBlip>
                <a:blip r:embed="rId2"/>
              </a:buBlip>
            </a:pPr>
            <a:r>
              <a:rPr lang="ru-RU" sz="2400" b="1" dirty="0">
                <a:solidFill>
                  <a:srgbClr val="004D69"/>
                </a:solidFill>
                <a:latin typeface="Trebuchet MS" panose="020B0603020202020204" pitchFamily="34" charset="0"/>
              </a:rPr>
              <a:t>Повышению цифровой компетентности в школах должно уделяться специальное внимание наравне </a:t>
            </a:r>
            <a:br>
              <a:rPr lang="ru-RU" sz="2400" b="1" dirty="0">
                <a:solidFill>
                  <a:srgbClr val="004D69"/>
                </a:solidFill>
                <a:latin typeface="Trebuchet MS" panose="020B0603020202020204" pitchFamily="34" charset="0"/>
              </a:rPr>
            </a:br>
            <a:r>
              <a:rPr lang="ru-RU" sz="2400" b="1" dirty="0">
                <a:solidFill>
                  <a:srgbClr val="004D69"/>
                </a:solidFill>
                <a:latin typeface="Trebuchet MS" panose="020B0603020202020204" pitchFamily="34" charset="0"/>
              </a:rPr>
              <a:t>с умением считать и литературной грамотностью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-1877" y="3"/>
            <a:ext cx="816794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ВЫВОДЫ ДЕЛАЕМ САМИ, НО….</a:t>
            </a:r>
          </a:p>
        </p:txBody>
      </p:sp>
    </p:spTree>
    <p:extLst>
      <p:ext uri="{BB962C8B-B14F-4D97-AF65-F5344CB8AC3E}">
        <p14:creationId xmlns:p14="http://schemas.microsoft.com/office/powerpoint/2010/main" val="163274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-1877" y="3"/>
            <a:ext cx="81679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РОССИЙСКИЕ ПРОЕКТЫ ОНЛАЙН ОБРАЗОВАНИЯ  </a:t>
            </a: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НОВАЯ ЭЛЕКТРОННАЯ ПЕДАГОГИКА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0" y="374324"/>
            <a:ext cx="7356764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111884" y="904527"/>
            <a:ext cx="9676354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68000">
              <a:spcAft>
                <a:spcPts val="600"/>
              </a:spcAft>
              <a:buClr>
                <a:srgbClr val="023F56"/>
              </a:buClr>
              <a:buSzPct val="125000"/>
              <a:buBlip>
                <a:blip r:embed="rId2"/>
              </a:buBlip>
            </a:pPr>
            <a:r>
              <a:rPr lang="ru-RU" sz="2200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Лекториум:</a:t>
            </a:r>
            <a:r>
              <a:rPr lang="en-US" sz="2200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>
                <a:solidFill>
                  <a:srgbClr val="1B996C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https://www.lektorium.tv/</a:t>
            </a:r>
          </a:p>
          <a:p>
            <a:pPr indent="-468000">
              <a:spcAft>
                <a:spcPts val="600"/>
              </a:spcAft>
              <a:buClr>
                <a:srgbClr val="023F56"/>
              </a:buClr>
              <a:buSzPct val="125000"/>
              <a:buBlip>
                <a:blip r:embed="rId2"/>
              </a:buBlip>
            </a:pPr>
            <a:r>
              <a:rPr lang="ru-RU" sz="2200" b="1" dirty="0" err="1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Универсариум</a:t>
            </a:r>
            <a:r>
              <a:rPr lang="ru-RU" sz="2200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:</a:t>
            </a:r>
            <a:r>
              <a:rPr lang="en-US" sz="2200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>
                <a:solidFill>
                  <a:srgbClr val="1B996C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https://universarium.org/</a:t>
            </a:r>
            <a:endParaRPr lang="ru-RU" sz="2200" b="1" dirty="0">
              <a:solidFill>
                <a:srgbClr val="1B996C"/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  <a:p>
            <a:pPr indent="-468000">
              <a:spcAft>
                <a:spcPts val="600"/>
              </a:spcAft>
              <a:buClr>
                <a:srgbClr val="023F56"/>
              </a:buClr>
              <a:buSzPct val="125000"/>
              <a:buBlip>
                <a:blip r:embed="rId2"/>
              </a:buBlip>
            </a:pPr>
            <a:r>
              <a:rPr lang="ru-RU" sz="2200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Открытое образование: </a:t>
            </a:r>
            <a:r>
              <a:rPr lang="en-US" sz="2200" b="1" dirty="0">
                <a:solidFill>
                  <a:srgbClr val="1B996C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https://openedu.ru/</a:t>
            </a:r>
            <a:endParaRPr lang="ru-RU" sz="2200" b="1" dirty="0">
              <a:solidFill>
                <a:srgbClr val="1B996C"/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  <a:p>
            <a:pPr indent="-468000">
              <a:spcAft>
                <a:spcPts val="600"/>
              </a:spcAft>
              <a:buClr>
                <a:srgbClr val="023F56"/>
              </a:buClr>
              <a:buSzPct val="125000"/>
              <a:buBlip>
                <a:blip r:embed="rId2"/>
              </a:buBlip>
            </a:pPr>
            <a:r>
              <a:rPr lang="ru-RU" sz="2200" b="1" dirty="0" smtClean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Учи.ру</a:t>
            </a:r>
            <a:r>
              <a:rPr lang="ru-RU" sz="2200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:</a:t>
            </a:r>
            <a:r>
              <a:rPr lang="en-US" sz="2200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>
                <a:solidFill>
                  <a:srgbClr val="1B996C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https://uchi.ru/</a:t>
            </a:r>
            <a:endParaRPr lang="ru-RU" sz="2200" b="1" dirty="0">
              <a:solidFill>
                <a:srgbClr val="1B996C"/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  <a:p>
            <a:pPr indent="-468000">
              <a:spcAft>
                <a:spcPts val="600"/>
              </a:spcAft>
              <a:buClr>
                <a:srgbClr val="023F56"/>
              </a:buClr>
              <a:buSzPct val="125000"/>
              <a:buBlip>
                <a:blip r:embed="rId2"/>
              </a:buBlip>
            </a:pPr>
            <a:r>
              <a:rPr lang="en-US" sz="2200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Digital October: </a:t>
            </a:r>
            <a:r>
              <a:rPr lang="en-US" sz="2200" b="1" dirty="0">
                <a:solidFill>
                  <a:srgbClr val="1B996C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https://coursera.digitaloctober.ru/</a:t>
            </a:r>
            <a:endParaRPr lang="en-US" sz="2200" b="1" dirty="0">
              <a:solidFill>
                <a:srgbClr val="054961"/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  <a:p>
            <a:pPr indent="-468000">
              <a:spcAft>
                <a:spcPts val="600"/>
              </a:spcAft>
              <a:buClr>
                <a:srgbClr val="023F56"/>
              </a:buClr>
              <a:buSzPct val="125000"/>
              <a:buBlip>
                <a:blip r:embed="rId2"/>
              </a:buBlip>
            </a:pPr>
            <a:r>
              <a:rPr lang="ru-RU" sz="2200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Коллекция уроков:</a:t>
            </a:r>
            <a:r>
              <a:rPr lang="en-US" sz="2200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>
                <a:solidFill>
                  <a:srgbClr val="1B996C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https://interneturok.ru/</a:t>
            </a:r>
            <a:endParaRPr lang="ru-RU" sz="2200" b="1" dirty="0">
              <a:solidFill>
                <a:srgbClr val="054961"/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  <a:p>
            <a:pPr indent="-468000">
              <a:spcAft>
                <a:spcPts val="600"/>
              </a:spcAft>
              <a:buClr>
                <a:srgbClr val="023F56"/>
              </a:buClr>
              <a:buSzPct val="125000"/>
              <a:buBlip>
                <a:blip r:embed="rId2"/>
              </a:buBlip>
            </a:pPr>
            <a:r>
              <a:rPr lang="ru-RU" sz="2200" b="1" dirty="0" err="1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Нетология</a:t>
            </a:r>
            <a:r>
              <a:rPr lang="en-US" sz="2200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: </a:t>
            </a:r>
            <a:r>
              <a:rPr lang="en-US" sz="2200" b="1" dirty="0">
                <a:solidFill>
                  <a:srgbClr val="1B996C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https://netology.ru/</a:t>
            </a:r>
          </a:p>
          <a:p>
            <a:pPr indent="-468000">
              <a:spcAft>
                <a:spcPts val="600"/>
              </a:spcAft>
              <a:buClr>
                <a:srgbClr val="023F56"/>
              </a:buClr>
              <a:buSzPct val="125000"/>
              <a:buBlip>
                <a:blip r:embed="rId2"/>
              </a:buBlip>
            </a:pPr>
            <a:r>
              <a:rPr lang="ru-RU" sz="2200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Я класс</a:t>
            </a:r>
            <a:r>
              <a:rPr lang="en-US" sz="2200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:</a:t>
            </a:r>
            <a:r>
              <a:rPr lang="ru-RU" sz="2200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 </a:t>
            </a:r>
            <a:r>
              <a:rPr lang="ru-RU" sz="2200" b="1" dirty="0">
                <a:solidFill>
                  <a:srgbClr val="1B996C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http://www.yaklass.ru</a:t>
            </a:r>
            <a:r>
              <a:rPr lang="en-US" sz="2200" b="1" dirty="0">
                <a:solidFill>
                  <a:srgbClr val="1B996C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/</a:t>
            </a:r>
            <a:endParaRPr lang="ru-RU" sz="2200" b="1" dirty="0">
              <a:solidFill>
                <a:srgbClr val="054961"/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  <a:p>
            <a:pPr indent="-468000">
              <a:spcAft>
                <a:spcPts val="600"/>
              </a:spcAft>
              <a:buClr>
                <a:srgbClr val="023F56"/>
              </a:buClr>
              <a:buSzPct val="125000"/>
              <a:buBlip>
                <a:blip r:embed="rId2"/>
              </a:buBlip>
            </a:pPr>
            <a:r>
              <a:rPr lang="ru-RU" sz="2200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Российская электронная школа</a:t>
            </a:r>
            <a:r>
              <a:rPr lang="en-US" sz="2200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:</a:t>
            </a:r>
            <a:r>
              <a:rPr lang="ru-RU" sz="2200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  </a:t>
            </a:r>
            <a:r>
              <a:rPr lang="ru-RU" sz="2200" b="1" dirty="0">
                <a:solidFill>
                  <a:srgbClr val="1B996C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resh.edu.ru</a:t>
            </a:r>
          </a:p>
          <a:p>
            <a:pPr indent="-468000">
              <a:spcAft>
                <a:spcPts val="600"/>
              </a:spcAft>
              <a:buClr>
                <a:srgbClr val="023F56"/>
              </a:buClr>
              <a:buSzPct val="125000"/>
              <a:buBlip>
                <a:blip r:embed="rId2"/>
              </a:buBlip>
            </a:pPr>
            <a:r>
              <a:rPr lang="ru-RU" sz="2200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М</a:t>
            </a: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осковская электронная</a:t>
            </a:r>
            <a:r>
              <a:rPr lang="en-US" sz="2000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школа</a:t>
            </a:r>
            <a:r>
              <a:rPr lang="en-US" sz="2000" b="1" dirty="0">
                <a:solidFill>
                  <a:srgbClr val="05496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: </a:t>
            </a:r>
            <a:r>
              <a:rPr lang="ru-RU" b="1" dirty="0">
                <a:solidFill>
                  <a:srgbClr val="00B050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https://</a:t>
            </a:r>
            <a:r>
              <a:rPr lang="ru-RU" b="1" dirty="0" smtClean="0">
                <a:solidFill>
                  <a:srgbClr val="00B050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www.mos.ru/city/projects/mesh</a:t>
            </a:r>
          </a:p>
          <a:p>
            <a:pPr indent="-468000">
              <a:spcAft>
                <a:spcPts val="600"/>
              </a:spcAft>
              <a:buClr>
                <a:srgbClr val="023F56"/>
              </a:buClr>
              <a:buSzPct val="125000"/>
              <a:buBlip>
                <a:blip r:embed="rId2"/>
              </a:buBlip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Портал </a:t>
            </a:r>
            <a:r>
              <a:rPr lang="en-US" b="1" dirty="0" err="1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GetAClass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 : </a:t>
            </a:r>
            <a:r>
              <a:rPr lang="en-US" b="1" dirty="0">
                <a:solidFill>
                  <a:srgbClr val="1B996C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https://</a:t>
            </a:r>
            <a:r>
              <a:rPr lang="en-US" b="1" dirty="0" smtClean="0">
                <a:solidFill>
                  <a:srgbClr val="1B996C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www.getaclass.ru</a:t>
            </a:r>
            <a:endParaRPr lang="ru-RU" b="1" dirty="0" smtClean="0">
              <a:solidFill>
                <a:srgbClr val="1B996C"/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  <a:p>
            <a:pPr indent="-468000">
              <a:spcAft>
                <a:spcPts val="600"/>
              </a:spcAft>
              <a:buClr>
                <a:srgbClr val="023F56"/>
              </a:buClr>
              <a:buSzPct val="125000"/>
              <a:buBlip>
                <a:blip r:embed="rId2"/>
              </a:buBlip>
            </a:pPr>
            <a:r>
              <a:rPr lang="ru-RU" b="1" dirty="0">
                <a:solidFill>
                  <a:srgbClr val="002060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Э</a:t>
            </a:r>
            <a:r>
              <a:rPr lang="ru-RU" b="1" dirty="0" smtClean="0">
                <a:solidFill>
                  <a:srgbClr val="002060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кстернат </a:t>
            </a:r>
            <a:r>
              <a:rPr lang="ru-RU" b="1" dirty="0" err="1">
                <a:solidFill>
                  <a:srgbClr val="002060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Фоксфорда</a:t>
            </a:r>
            <a:r>
              <a:rPr lang="en-US" b="1" dirty="0" smtClean="0">
                <a:solidFill>
                  <a:srgbClr val="002060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: </a:t>
            </a:r>
            <a:r>
              <a:rPr lang="en-US" b="1" dirty="0">
                <a:solidFill>
                  <a:srgbClr val="1B996C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https://foxford.ru </a:t>
            </a:r>
            <a:endParaRPr lang="ru-RU" b="1" dirty="0" smtClean="0">
              <a:solidFill>
                <a:srgbClr val="1B996C"/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  <a:p>
            <a:pPr indent="-468000">
              <a:spcAft>
                <a:spcPts val="600"/>
              </a:spcAft>
              <a:buClr>
                <a:srgbClr val="023F56"/>
              </a:buClr>
              <a:buSzPct val="125000"/>
              <a:buBlip>
                <a:blip r:embed="rId2"/>
              </a:buBlip>
            </a:pPr>
            <a:r>
              <a:rPr lang="ru-RU" b="1" dirty="0" smtClean="0">
                <a:solidFill>
                  <a:srgbClr val="002060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Музыкальная фантазия: </a:t>
            </a:r>
            <a:r>
              <a:rPr lang="ru-RU" b="1" dirty="0" smtClean="0">
                <a:solidFill>
                  <a:srgbClr val="1B996C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http</a:t>
            </a:r>
            <a:r>
              <a:rPr lang="ru-RU" b="1" dirty="0">
                <a:solidFill>
                  <a:srgbClr val="1B996C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://music-fantasy.ru/ </a:t>
            </a:r>
          </a:p>
        </p:txBody>
      </p:sp>
      <p:sp>
        <p:nvSpPr>
          <p:cNvPr id="9" name="Прямоугольник с двумя усеченными противолежащими углами 8"/>
          <p:cNvSpPr/>
          <p:nvPr/>
        </p:nvSpPr>
        <p:spPr>
          <a:xfrm>
            <a:off x="1463807" y="6071915"/>
            <a:ext cx="6578077" cy="786085"/>
          </a:xfrm>
          <a:prstGeom prst="snip2DiagRect">
            <a:avLst>
              <a:gd name="adj1" fmla="val 36779"/>
              <a:gd name="adj2" fmla="val 0"/>
            </a:avLst>
          </a:prstGeom>
          <a:solidFill>
            <a:srgbClr val="13708D">
              <a:alpha val="10000"/>
            </a:srgbClr>
          </a:solidFill>
          <a:ln w="19050">
            <a:solidFill>
              <a:srgbClr val="1370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4D69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Новый приоритетный проект «Цифровая школа»</a:t>
            </a:r>
          </a:p>
        </p:txBody>
      </p:sp>
    </p:spTree>
    <p:extLst>
      <p:ext uri="{BB962C8B-B14F-4D97-AF65-F5344CB8AC3E}">
        <p14:creationId xmlns:p14="http://schemas.microsoft.com/office/powerpoint/2010/main" val="3496065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-1877" y="3"/>
            <a:ext cx="816794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РЕКОМЕНДУЕМ </a:t>
            </a: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ИСПОЛЬЗОВАТЬ…</a:t>
            </a:r>
          </a:p>
        </p:txBody>
      </p:sp>
      <p:sp>
        <p:nvSpPr>
          <p:cNvPr id="28" name="Прямоугольник с двумя усеченными противолежащими углами 27"/>
          <p:cNvSpPr/>
          <p:nvPr/>
        </p:nvSpPr>
        <p:spPr>
          <a:xfrm>
            <a:off x="978794" y="463426"/>
            <a:ext cx="7102215" cy="1188730"/>
          </a:xfrm>
          <a:prstGeom prst="snip2DiagRect">
            <a:avLst>
              <a:gd name="adj1" fmla="val 36752"/>
              <a:gd name="adj2" fmla="val 0"/>
            </a:avLst>
          </a:prstGeom>
          <a:solidFill>
            <a:srgbClr val="13708D">
              <a:alpha val="10000"/>
            </a:srgbClr>
          </a:solidFill>
          <a:ln w="19050">
            <a:solidFill>
              <a:srgbClr val="1370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4D6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</a:t>
            </a:r>
            <a:r>
              <a:rPr lang="ru-RU" sz="2400" b="1" dirty="0">
                <a:solidFill>
                  <a:srgbClr val="1B996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Выжить в цифровом мире</a:t>
            </a:r>
            <a:r>
              <a:rPr lang="ru-RU" sz="2400" b="1" dirty="0">
                <a:solidFill>
                  <a:srgbClr val="004D6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 иллюстрированные советы</a:t>
            </a:r>
            <a:br>
              <a:rPr lang="ru-RU" sz="2400" b="1" dirty="0">
                <a:solidFill>
                  <a:srgbClr val="004D6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400" b="1" dirty="0">
                <a:solidFill>
                  <a:srgbClr val="004D6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от «Лаборатории Касперского»</a:t>
            </a:r>
          </a:p>
        </p:txBody>
      </p:sp>
      <p:sp>
        <p:nvSpPr>
          <p:cNvPr id="29" name="Прямоугольник с двумя усеченными противолежащими углами 28"/>
          <p:cNvSpPr/>
          <p:nvPr/>
        </p:nvSpPr>
        <p:spPr>
          <a:xfrm>
            <a:off x="1643025" y="5832172"/>
            <a:ext cx="6437984" cy="740535"/>
          </a:xfrm>
          <a:prstGeom prst="snip2DiagRect">
            <a:avLst>
              <a:gd name="adj1" fmla="val 22975"/>
              <a:gd name="adj2" fmla="val 0"/>
            </a:avLst>
          </a:prstGeom>
          <a:solidFill>
            <a:schemeClr val="bg1">
              <a:alpha val="50000"/>
            </a:schemeClr>
          </a:solidFill>
          <a:ln w="19050">
            <a:solidFill>
              <a:srgbClr val="1370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900" b="1" dirty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 70 иллюстрированных советов, которые помогут избежать информационных угроз </a:t>
            </a:r>
            <a:endParaRPr lang="en-US" sz="1900" b="1" dirty="0">
              <a:ln w="1905"/>
              <a:solidFill>
                <a:srgbClr val="1B996C"/>
              </a:solidFill>
              <a:latin typeface="Trebuchet MS" panose="020B0603020202020204" pitchFamily="34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3509" y="1826710"/>
            <a:ext cx="6667500" cy="3757487"/>
          </a:xfrm>
          <a:prstGeom prst="snip2DiagRect">
            <a:avLst>
              <a:gd name="adj1" fmla="val 11891"/>
              <a:gd name="adj2" fmla="val 0"/>
            </a:avLst>
          </a:prstGeom>
          <a:solidFill>
            <a:srgbClr val="FFFFFF">
              <a:shade val="85000"/>
            </a:srgbClr>
          </a:solidFill>
          <a:ln w="19050" cap="sq">
            <a:solidFill>
              <a:srgbClr val="004D69"/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0" y="374324"/>
            <a:ext cx="7356764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303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1877" y="3"/>
            <a:ext cx="8167948" cy="405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ЧТО МОЖНО СДЕЛАТЬ</a:t>
            </a:r>
            <a:endParaRPr lang="ru-RU" sz="2000" b="1" dirty="0">
              <a:solidFill>
                <a:srgbClr val="054961"/>
              </a:solidFill>
              <a:latin typeface="Trebuchet MS" panose="020B0603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374324"/>
            <a:ext cx="7356764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Группа 8"/>
          <p:cNvGrpSpPr/>
          <p:nvPr/>
        </p:nvGrpSpPr>
        <p:grpSpPr>
          <a:xfrm>
            <a:off x="2323796" y="992860"/>
            <a:ext cx="7839127" cy="927380"/>
            <a:chOff x="1050044" y="3678378"/>
            <a:chExt cx="3424383" cy="927380"/>
          </a:xfrm>
        </p:grpSpPr>
        <p:cxnSp>
          <p:nvCxnSpPr>
            <p:cNvPr id="10" name="Прямая соединительная линия 9"/>
            <p:cNvCxnSpPr/>
            <p:nvPr/>
          </p:nvCxnSpPr>
          <p:spPr>
            <a:xfrm>
              <a:off x="1050044" y="3678378"/>
              <a:ext cx="1816" cy="927380"/>
            </a:xfrm>
            <a:prstGeom prst="line">
              <a:avLst/>
            </a:prstGeom>
            <a:ln w="28575">
              <a:solidFill>
                <a:srgbClr val="0549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Прямоугольник 10"/>
            <p:cNvSpPr/>
            <p:nvPr/>
          </p:nvSpPr>
          <p:spPr>
            <a:xfrm>
              <a:off x="1051860" y="3770379"/>
              <a:ext cx="3422567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023F56"/>
                </a:buClr>
                <a:buSzPct val="80000"/>
              </a:pPr>
              <a:r>
                <a:rPr lang="ru-RU" sz="20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Выходите </a:t>
              </a:r>
              <a:r>
                <a:rPr lang="ru-RU" sz="20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с ребенком на связь</a:t>
              </a:r>
              <a:r>
                <a:rPr lang="ru-RU" sz="20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. </a:t>
              </a:r>
              <a:endParaRPr lang="ru-RU" sz="2000" b="1" dirty="0" smtClean="0">
                <a:solidFill>
                  <a:srgbClr val="054961"/>
                </a:solidFill>
                <a:latin typeface="Trebuchet MS" panose="020B0603020202020204" pitchFamily="34" charset="0"/>
              </a:endParaRPr>
            </a:p>
            <a:p>
              <a:pPr>
                <a:buClr>
                  <a:srgbClr val="023F56"/>
                </a:buClr>
                <a:buSzPct val="80000"/>
              </a:pPr>
              <a:r>
                <a:rPr lang="ru-RU" sz="2000" b="1" dirty="0" smtClean="0">
                  <a:solidFill>
                    <a:srgbClr val="054961"/>
                  </a:solidFill>
                  <a:latin typeface="Trebuchet MS" panose="020B0603020202020204" pitchFamily="34" charset="0"/>
                </a:rPr>
                <a:t>Друзья</a:t>
              </a:r>
              <a:r>
                <a:rPr lang="ru-RU" sz="20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, семейные </a:t>
              </a:r>
              <a:r>
                <a:rPr lang="ru-RU" sz="2000" b="1" dirty="0" smtClean="0">
                  <a:solidFill>
                    <a:srgbClr val="054961"/>
                  </a:solidFill>
                  <a:latin typeface="Trebuchet MS" panose="020B0603020202020204" pitchFamily="34" charset="0"/>
                </a:rPr>
                <a:t>группы</a:t>
              </a:r>
              <a:endParaRPr lang="ru-RU" sz="2000" b="1" dirty="0">
                <a:solidFill>
                  <a:srgbClr val="054961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" y="799819"/>
            <a:ext cx="1324203" cy="1324203"/>
          </a:xfrm>
          <a:prstGeom prst="rect">
            <a:avLst/>
          </a:prstGeom>
        </p:spPr>
      </p:pic>
      <p:grpSp>
        <p:nvGrpSpPr>
          <p:cNvPr id="13" name="Группа 12"/>
          <p:cNvGrpSpPr/>
          <p:nvPr/>
        </p:nvGrpSpPr>
        <p:grpSpPr>
          <a:xfrm>
            <a:off x="2323796" y="2489305"/>
            <a:ext cx="7839127" cy="1028419"/>
            <a:chOff x="1050044" y="3577339"/>
            <a:chExt cx="3424383" cy="1028419"/>
          </a:xfrm>
        </p:grpSpPr>
        <p:cxnSp>
          <p:nvCxnSpPr>
            <p:cNvPr id="14" name="Прямая соединительная линия 13"/>
            <p:cNvCxnSpPr/>
            <p:nvPr/>
          </p:nvCxnSpPr>
          <p:spPr>
            <a:xfrm>
              <a:off x="1050044" y="3678378"/>
              <a:ext cx="1816" cy="927380"/>
            </a:xfrm>
            <a:prstGeom prst="line">
              <a:avLst/>
            </a:prstGeom>
            <a:ln w="28575">
              <a:solidFill>
                <a:srgbClr val="0549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Прямоугольник 14"/>
            <p:cNvSpPr/>
            <p:nvPr/>
          </p:nvSpPr>
          <p:spPr>
            <a:xfrm>
              <a:off x="1051860" y="3577339"/>
              <a:ext cx="342256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023F56"/>
                </a:buClr>
                <a:buSzPct val="80000"/>
              </a:pPr>
              <a:r>
                <a:rPr lang="ru-RU" sz="20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«Быть в теме» </a:t>
              </a:r>
              <a:r>
                <a:rPr lang="ru-RU" sz="20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- пользуйтесь соц. сетями, </a:t>
              </a:r>
              <a:endParaRPr lang="ru-RU" sz="2000" b="1" dirty="0" smtClean="0">
                <a:solidFill>
                  <a:srgbClr val="054961"/>
                </a:solidFill>
                <a:latin typeface="Trebuchet MS" panose="020B0603020202020204" pitchFamily="34" charset="0"/>
              </a:endParaRPr>
            </a:p>
            <a:p>
              <a:pPr>
                <a:buClr>
                  <a:srgbClr val="023F56"/>
                </a:buClr>
                <a:buSzPct val="80000"/>
              </a:pPr>
              <a:r>
                <a:rPr lang="ru-RU" sz="2000" b="1" dirty="0" smtClean="0">
                  <a:solidFill>
                    <a:srgbClr val="054961"/>
                  </a:solidFill>
                  <a:latin typeface="Trebuchet MS" panose="020B0603020202020204" pitchFamily="34" charset="0"/>
                </a:rPr>
                <a:t>мессенджерами </a:t>
              </a:r>
              <a:r>
                <a:rPr lang="ru-RU" sz="20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и всем </a:t>
              </a:r>
              <a:r>
                <a:rPr lang="ru-RU" sz="2000" b="1" dirty="0" smtClean="0">
                  <a:solidFill>
                    <a:srgbClr val="054961"/>
                  </a:solidFill>
                  <a:latin typeface="Trebuchet MS" panose="020B0603020202020204" pitchFamily="34" charset="0"/>
                </a:rPr>
                <a:t>тем,</a:t>
              </a:r>
            </a:p>
            <a:p>
              <a:pPr>
                <a:buClr>
                  <a:srgbClr val="023F56"/>
                </a:buClr>
                <a:buSzPct val="80000"/>
              </a:pPr>
              <a:r>
                <a:rPr lang="ru-RU" sz="2000" b="1" dirty="0" smtClean="0">
                  <a:solidFill>
                    <a:srgbClr val="054961"/>
                  </a:solidFill>
                  <a:latin typeface="Trebuchet MS" panose="020B0603020202020204" pitchFamily="34" charset="0"/>
                </a:rPr>
                <a:t>чем </a:t>
              </a:r>
              <a:r>
                <a:rPr lang="ru-RU" sz="20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пользуются дети</a:t>
              </a: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2323796" y="4216049"/>
            <a:ext cx="7839127" cy="927380"/>
            <a:chOff x="1050044" y="3678378"/>
            <a:chExt cx="3424383" cy="927380"/>
          </a:xfrm>
        </p:grpSpPr>
        <p:cxnSp>
          <p:nvCxnSpPr>
            <p:cNvPr id="18" name="Прямая соединительная линия 17"/>
            <p:cNvCxnSpPr/>
            <p:nvPr/>
          </p:nvCxnSpPr>
          <p:spPr>
            <a:xfrm>
              <a:off x="1050044" y="3678378"/>
              <a:ext cx="1816" cy="927380"/>
            </a:xfrm>
            <a:prstGeom prst="line">
              <a:avLst/>
            </a:prstGeom>
            <a:ln w="28575">
              <a:solidFill>
                <a:srgbClr val="0549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Прямоугольник 18"/>
            <p:cNvSpPr/>
            <p:nvPr/>
          </p:nvSpPr>
          <p:spPr>
            <a:xfrm>
              <a:off x="1051860" y="3770379"/>
              <a:ext cx="3422567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023F56"/>
                </a:buClr>
                <a:buSzPct val="80000"/>
              </a:pPr>
              <a:r>
                <a:rPr lang="ru-RU" sz="20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Используйте решения для детской </a:t>
              </a:r>
              <a:endParaRPr lang="ru-RU" sz="2000" b="1" dirty="0" smtClean="0">
                <a:solidFill>
                  <a:srgbClr val="054961"/>
                </a:solidFill>
                <a:latin typeface="Trebuchet MS" panose="020B0603020202020204" pitchFamily="34" charset="0"/>
              </a:endParaRPr>
            </a:p>
            <a:p>
              <a:pPr>
                <a:buClr>
                  <a:srgbClr val="023F56"/>
                </a:buClr>
                <a:buSzPct val="80000"/>
              </a:pPr>
              <a:r>
                <a:rPr lang="ru-RU" sz="2000" b="1" dirty="0" smtClean="0">
                  <a:solidFill>
                    <a:srgbClr val="1B996C"/>
                  </a:solidFill>
                  <a:latin typeface="Trebuchet MS" panose="020B0603020202020204" pitchFamily="34" charset="0"/>
                </a:rPr>
                <a:t>онлайн </a:t>
              </a:r>
              <a:r>
                <a:rPr lang="ru-RU" sz="20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безопасности </a:t>
              </a:r>
              <a:r>
                <a:rPr lang="ru-RU" sz="20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для построения отношений.</a:t>
              </a:r>
            </a:p>
          </p:txBody>
        </p:sp>
      </p:grp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363" y="2439999"/>
            <a:ext cx="1324800" cy="132480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980" y="4036860"/>
            <a:ext cx="1324800" cy="13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583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9052" y="1043305"/>
            <a:ext cx="3596752" cy="2767532"/>
          </a:xfrm>
          <a:prstGeom prst="snip2DiagRect">
            <a:avLst>
              <a:gd name="adj1" fmla="val 11891"/>
              <a:gd name="adj2" fmla="val 0"/>
            </a:avLst>
          </a:prstGeom>
          <a:solidFill>
            <a:srgbClr val="FFFFFF">
              <a:shade val="85000"/>
            </a:srgbClr>
          </a:solidFill>
          <a:ln w="19050" cap="sq">
            <a:solidFill>
              <a:srgbClr val="004D69"/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8992" y="1949153"/>
            <a:ext cx="3705180" cy="2838981"/>
          </a:xfrm>
          <a:prstGeom prst="snip2DiagRect">
            <a:avLst>
              <a:gd name="adj1" fmla="val 11891"/>
              <a:gd name="adj2" fmla="val 0"/>
            </a:avLst>
          </a:prstGeom>
          <a:solidFill>
            <a:srgbClr val="FFFFFF">
              <a:shade val="85000"/>
            </a:srgbClr>
          </a:solidFill>
          <a:ln w="19050" cap="sq">
            <a:solidFill>
              <a:srgbClr val="004D69"/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8256" y="2926449"/>
            <a:ext cx="4299914" cy="2623370"/>
          </a:xfrm>
          <a:prstGeom prst="snip2DiagRect">
            <a:avLst>
              <a:gd name="adj1" fmla="val 11891"/>
              <a:gd name="adj2" fmla="val 0"/>
            </a:avLst>
          </a:prstGeom>
          <a:solidFill>
            <a:srgbClr val="FFFFFF">
              <a:shade val="85000"/>
            </a:srgbClr>
          </a:solidFill>
          <a:ln w="19050" cap="sq">
            <a:solidFill>
              <a:srgbClr val="004D69"/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-1877" y="3"/>
            <a:ext cx="816794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ЧТО МОЖНО СДЕЛАТЬ ТЕХНИЧЕСКИ?</a:t>
            </a:r>
            <a:endParaRPr lang="ru-RU" sz="2000" b="1" dirty="0">
              <a:solidFill>
                <a:srgbClr val="054961"/>
              </a:solidFill>
              <a:latin typeface="Trebuchet MS" panose="020B0603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374324"/>
            <a:ext cx="7356764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01600" y="805211"/>
            <a:ext cx="3810659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b="1" dirty="0" smtClean="0">
                <a:solidFill>
                  <a:srgbClr val="054961"/>
                </a:solidFill>
                <a:latin typeface="Trebuchet MS" panose="020B0603020202020204" pitchFamily="34" charset="0"/>
              </a:rPr>
              <a:t>Настроить </a:t>
            </a: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</a:rPr>
              <a:t>приватность </a:t>
            </a:r>
            <a:endParaRPr lang="ru-RU" b="1" dirty="0" smtClean="0">
              <a:solidFill>
                <a:srgbClr val="054961"/>
              </a:solidFill>
              <a:latin typeface="Trebuchet MS" panose="020B0603020202020204" pitchFamily="34" charset="0"/>
            </a:endParaRPr>
          </a:p>
          <a:p>
            <a:pPr marL="355600" lvl="1"/>
            <a:r>
              <a:rPr lang="ru-RU" b="1" dirty="0" smtClean="0">
                <a:solidFill>
                  <a:srgbClr val="054961"/>
                </a:solidFill>
                <a:latin typeface="Trebuchet MS" panose="020B0603020202020204" pitchFamily="34" charset="0"/>
              </a:rPr>
              <a:t>в </a:t>
            </a:r>
            <a:r>
              <a:rPr lang="ru-RU" b="1" dirty="0" err="1">
                <a:solidFill>
                  <a:srgbClr val="054961"/>
                </a:solidFill>
                <a:latin typeface="Trebuchet MS" panose="020B0603020202020204" pitchFamily="34" charset="0"/>
              </a:rPr>
              <a:t>соц</a:t>
            </a: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</a:rPr>
              <a:t> сетях себе и ребенку, </a:t>
            </a:r>
            <a:endParaRPr lang="ru-RU" b="1" dirty="0" smtClean="0">
              <a:solidFill>
                <a:srgbClr val="054961"/>
              </a:solidFill>
              <a:latin typeface="Trebuchet MS" panose="020B0603020202020204" pitchFamily="34" charset="0"/>
            </a:endParaRPr>
          </a:p>
          <a:p>
            <a:pPr marL="355600" lvl="1"/>
            <a:r>
              <a:rPr lang="ru-RU" b="1" dirty="0" smtClean="0">
                <a:solidFill>
                  <a:srgbClr val="054961"/>
                </a:solidFill>
                <a:latin typeface="Trebuchet MS" panose="020B0603020202020204" pitchFamily="34" charset="0"/>
              </a:rPr>
              <a:t>пример </a:t>
            </a:r>
            <a:r>
              <a:rPr lang="ru-RU" b="1" dirty="0" err="1">
                <a:solidFill>
                  <a:srgbClr val="1B996C"/>
                </a:solidFill>
                <a:latin typeface="Trebuchet MS" panose="020B0603020202020204" pitchFamily="34" charset="0"/>
              </a:rPr>
              <a:t>вконтакте</a:t>
            </a:r>
            <a:endParaRPr lang="ru-RU" b="1" dirty="0">
              <a:solidFill>
                <a:srgbClr val="1B996C"/>
              </a:solidFill>
              <a:latin typeface="Trebuchet MS" panose="020B0603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</a:rPr>
              <a:t>Настроить безопасные </a:t>
            </a:r>
            <a:endParaRPr lang="ru-RU" b="1" dirty="0" smtClean="0">
              <a:solidFill>
                <a:srgbClr val="054961"/>
              </a:solidFill>
              <a:latin typeface="Trebuchet MS" panose="020B0603020202020204" pitchFamily="34" charset="0"/>
            </a:endParaRPr>
          </a:p>
          <a:p>
            <a:pPr indent="355600"/>
            <a:r>
              <a:rPr lang="ru-RU" b="1" dirty="0" smtClean="0">
                <a:solidFill>
                  <a:srgbClr val="054961"/>
                </a:solidFill>
                <a:latin typeface="Trebuchet MS" panose="020B0603020202020204" pitchFamily="34" charset="0"/>
              </a:rPr>
              <a:t>режимы </a:t>
            </a: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</a:rPr>
              <a:t>в </a:t>
            </a:r>
            <a:r>
              <a:rPr lang="ru-RU" b="1" dirty="0" err="1">
                <a:solidFill>
                  <a:srgbClr val="1B996C"/>
                </a:solidFill>
                <a:latin typeface="Trebuchet MS" panose="020B0603020202020204" pitchFamily="34" charset="0"/>
              </a:rPr>
              <a:t>youtube</a:t>
            </a:r>
            <a:endParaRPr lang="ru-RU" b="1" dirty="0">
              <a:solidFill>
                <a:srgbClr val="1B996C"/>
              </a:solidFill>
              <a:latin typeface="Trebuchet MS" panose="020B0603020202020204" pitchFamily="34" charset="0"/>
            </a:endParaRPr>
          </a:p>
          <a:p>
            <a:pPr marL="342900" indent="-342900">
              <a:buAutoNum type="arabicPeriod" startAt="3"/>
            </a:pPr>
            <a:r>
              <a:rPr lang="ru-RU" b="1" dirty="0" smtClean="0">
                <a:solidFill>
                  <a:srgbClr val="054961"/>
                </a:solidFill>
                <a:latin typeface="Trebuchet MS" panose="020B0603020202020204" pitchFamily="34" charset="0"/>
              </a:rPr>
              <a:t>Настроить </a:t>
            </a: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</a:rPr>
              <a:t>безопасный </a:t>
            </a:r>
            <a:r>
              <a:rPr lang="ru-RU" b="1" dirty="0" smtClean="0">
                <a:solidFill>
                  <a:srgbClr val="054961"/>
                </a:solidFill>
                <a:latin typeface="Trebuchet MS" panose="020B0603020202020204" pitchFamily="34" charset="0"/>
              </a:rPr>
              <a:t>поиск</a:t>
            </a:r>
          </a:p>
          <a:p>
            <a:pPr indent="355600"/>
            <a:r>
              <a:rPr lang="ru-RU" b="1" dirty="0" smtClean="0">
                <a:solidFill>
                  <a:srgbClr val="054961"/>
                </a:solidFill>
                <a:latin typeface="Trebuchet MS" panose="020B0603020202020204" pitchFamily="34" charset="0"/>
              </a:rPr>
              <a:t>в </a:t>
            </a: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</a:rPr>
              <a:t>поисковых машинах, </a:t>
            </a:r>
            <a:endParaRPr lang="ru-RU" b="1" dirty="0" smtClean="0">
              <a:solidFill>
                <a:srgbClr val="054961"/>
              </a:solidFill>
              <a:latin typeface="Trebuchet MS" panose="020B0603020202020204" pitchFamily="34" charset="0"/>
            </a:endParaRPr>
          </a:p>
          <a:p>
            <a:pPr indent="355600"/>
            <a:r>
              <a:rPr lang="ru-RU" b="1" dirty="0" smtClean="0">
                <a:solidFill>
                  <a:srgbClr val="054961"/>
                </a:solidFill>
                <a:latin typeface="Trebuchet MS" panose="020B0603020202020204" pitchFamily="34" charset="0"/>
              </a:rPr>
              <a:t>например </a:t>
            </a:r>
            <a:r>
              <a:rPr lang="ru-RU" b="1" dirty="0" err="1">
                <a:solidFill>
                  <a:srgbClr val="1B996C"/>
                </a:solidFill>
                <a:latin typeface="Trebuchet MS" panose="020B0603020202020204" pitchFamily="34" charset="0"/>
              </a:rPr>
              <a:t>яндекс</a:t>
            </a:r>
            <a:r>
              <a:rPr lang="ru-RU" b="1" dirty="0">
                <a:solidFill>
                  <a:srgbClr val="1B996C"/>
                </a:solidFill>
                <a:latin typeface="Trebuchet MS" panose="020B0603020202020204" pitchFamily="34" charset="0"/>
              </a:rPr>
              <a:t> </a:t>
            </a: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</a:rPr>
              <a:t>и </a:t>
            </a:r>
            <a:r>
              <a:rPr lang="ru-RU" b="1" dirty="0" err="1">
                <a:solidFill>
                  <a:srgbClr val="1B996C"/>
                </a:solidFill>
                <a:latin typeface="Trebuchet MS" panose="020B0603020202020204" pitchFamily="34" charset="0"/>
              </a:rPr>
              <a:t>гугл</a:t>
            </a:r>
            <a:endParaRPr lang="ru-RU" b="1" dirty="0">
              <a:solidFill>
                <a:srgbClr val="1B996C"/>
              </a:solidFill>
              <a:latin typeface="Trebuchet MS" panose="020B0603020202020204" pitchFamily="34" charset="0"/>
            </a:endParaRPr>
          </a:p>
          <a:p>
            <a:pPr marL="342900" indent="-342900">
              <a:buAutoNum type="arabicPeriod" startAt="4"/>
            </a:pPr>
            <a:r>
              <a:rPr lang="ru-RU" b="1" dirty="0" smtClean="0">
                <a:solidFill>
                  <a:srgbClr val="054961"/>
                </a:solidFill>
                <a:latin typeface="Trebuchet MS" panose="020B0603020202020204" pitchFamily="34" charset="0"/>
              </a:rPr>
              <a:t>Установить </a:t>
            </a: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</a:rPr>
              <a:t>ПО для детской </a:t>
            </a:r>
            <a:endParaRPr lang="ru-RU" b="1" dirty="0" smtClean="0">
              <a:solidFill>
                <a:srgbClr val="054961"/>
              </a:solidFill>
              <a:latin typeface="Trebuchet MS" panose="020B0603020202020204" pitchFamily="34" charset="0"/>
            </a:endParaRPr>
          </a:p>
          <a:p>
            <a:pPr indent="355600"/>
            <a:r>
              <a:rPr lang="ru-RU" b="1" dirty="0" smtClean="0">
                <a:solidFill>
                  <a:srgbClr val="054961"/>
                </a:solidFill>
                <a:latin typeface="Trebuchet MS" panose="020B0603020202020204" pitchFamily="34" charset="0"/>
              </a:rPr>
              <a:t>онлайн </a:t>
            </a: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</a:rPr>
              <a:t>безопасности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1523" y="3810837"/>
            <a:ext cx="4655058" cy="2558275"/>
          </a:xfrm>
          <a:prstGeom prst="snip2DiagRect">
            <a:avLst>
              <a:gd name="adj1" fmla="val 11891"/>
              <a:gd name="adj2" fmla="val 0"/>
            </a:avLst>
          </a:prstGeom>
          <a:solidFill>
            <a:srgbClr val="FFFFFF">
              <a:shade val="85000"/>
            </a:srgbClr>
          </a:solidFill>
          <a:ln w="19050" cap="sq">
            <a:solidFill>
              <a:srgbClr val="004D69"/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8995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1877" y="3"/>
            <a:ext cx="816794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ПРЕДЛАГАЕМ …</a:t>
            </a:r>
          </a:p>
        </p:txBody>
      </p:sp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372944" y="833019"/>
            <a:ext cx="8058676" cy="5909310"/>
          </a:xfrm>
        </p:spPr>
        <p:txBody>
          <a:bodyPr wrap="square">
            <a:spAutoFit/>
          </a:bodyPr>
          <a:lstStyle/>
          <a:p>
            <a:pPr marL="0" indent="-285750" algn="just">
              <a:spcBef>
                <a:spcPts val="0"/>
              </a:spcBef>
              <a:spcAft>
                <a:spcPts val="1800"/>
              </a:spcAft>
              <a:buClr>
                <a:srgbClr val="023F56"/>
              </a:buClr>
              <a:buSzPct val="80000"/>
              <a:buChar char="►"/>
            </a:pPr>
            <a:r>
              <a:rPr lang="ru-RU" sz="2000" b="1" dirty="0">
                <a:solidFill>
                  <a:srgbClr val="004D69"/>
                </a:solidFill>
                <a:latin typeface="Trebuchet MS" panose="020B0603020202020204" pitchFamily="34" charset="0"/>
              </a:rPr>
              <a:t>Создать экспертно-консультативный совет по классификации и дополнению перечня Интернет-ресурсов, доступ к которым должен быть закрыт региональной системой контентной фильтрации</a:t>
            </a:r>
          </a:p>
          <a:p>
            <a:pPr marL="0" indent="-285750" algn="just">
              <a:spcBef>
                <a:spcPts val="0"/>
              </a:spcBef>
              <a:spcAft>
                <a:spcPts val="1800"/>
              </a:spcAft>
              <a:buClr>
                <a:srgbClr val="023F56"/>
              </a:buClr>
              <a:buSzPct val="80000"/>
              <a:buChar char="►"/>
            </a:pPr>
            <a:r>
              <a:rPr lang="ru-RU" sz="2000" b="1" dirty="0">
                <a:solidFill>
                  <a:srgbClr val="004D69"/>
                </a:solidFill>
                <a:latin typeface="Trebuchet MS" panose="020B0603020202020204" pitchFamily="34" charset="0"/>
              </a:rPr>
              <a:t>Подготовить специальные методические пособия и обучающие программы по повышению цифровой компетентности для детей, родителей и учителей с опережающим эффектом и с учетом изменений в области ИКТ </a:t>
            </a:r>
          </a:p>
          <a:p>
            <a:pPr marL="0" indent="-285750" algn="just">
              <a:spcBef>
                <a:spcPts val="0"/>
              </a:spcBef>
              <a:spcAft>
                <a:spcPts val="1800"/>
              </a:spcAft>
              <a:buClr>
                <a:srgbClr val="023F56"/>
              </a:buClr>
              <a:buSzPct val="80000"/>
              <a:buChar char="►"/>
            </a:pPr>
            <a:r>
              <a:rPr lang="ru-RU" sz="2000" b="1" dirty="0">
                <a:solidFill>
                  <a:srgbClr val="004D69"/>
                </a:solidFill>
                <a:latin typeface="Trebuchet MS" panose="020B0603020202020204" pitchFamily="34" charset="0"/>
              </a:rPr>
              <a:t>Провести </a:t>
            </a:r>
            <a:r>
              <a:rPr lang="en-US" sz="20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 </a:t>
            </a:r>
            <a:r>
              <a:rPr lang="ru-RU" sz="20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массовую переподготовку педагогических работников  (классных руководителей</a:t>
            </a:r>
            <a:r>
              <a:rPr lang="ru-RU" sz="2000" b="1" dirty="0">
                <a:solidFill>
                  <a:srgbClr val="004D69"/>
                </a:solidFill>
                <a:latin typeface="Trebuchet MS" panose="020B0603020202020204" pitchFamily="34" charset="0"/>
              </a:rPr>
              <a:t>) по повышению цифровой компетентности </a:t>
            </a:r>
          </a:p>
          <a:p>
            <a:pPr marL="0" indent="-285750" algn="just">
              <a:spcBef>
                <a:spcPts val="0"/>
              </a:spcBef>
              <a:spcAft>
                <a:spcPts val="1800"/>
              </a:spcAft>
              <a:buClr>
                <a:srgbClr val="023F56"/>
              </a:buClr>
              <a:buSzPct val="80000"/>
              <a:buChar char="►"/>
            </a:pPr>
            <a:r>
              <a:rPr lang="ru-RU" sz="20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Организовать лекторий </a:t>
            </a:r>
            <a:r>
              <a:rPr lang="ru-RU" sz="2000" b="1" dirty="0">
                <a:solidFill>
                  <a:srgbClr val="004D69"/>
                </a:solidFill>
                <a:latin typeface="Trebuchet MS" panose="020B0603020202020204" pitchFamily="34" charset="0"/>
              </a:rPr>
              <a:t>для родителей </a:t>
            </a:r>
            <a:r>
              <a:rPr lang="ru-RU" sz="20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 в двух форматах: </a:t>
            </a:r>
          </a:p>
          <a:p>
            <a:pPr marL="0" indent="0" algn="just">
              <a:spcBef>
                <a:spcPts val="0"/>
              </a:spcBef>
              <a:spcAft>
                <a:spcPts val="1800"/>
              </a:spcAft>
              <a:buClr>
                <a:srgbClr val="023F56"/>
              </a:buClr>
              <a:buSzPct val="80000"/>
              <a:buNone/>
            </a:pPr>
            <a:r>
              <a:rPr lang="ru-RU" sz="20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 -через </a:t>
            </a:r>
            <a:r>
              <a:rPr lang="ru-RU" sz="2000" b="1" dirty="0">
                <a:solidFill>
                  <a:srgbClr val="004D69"/>
                </a:solidFill>
                <a:latin typeface="Trebuchet MS" panose="020B0603020202020204" pitchFamily="34" charset="0"/>
              </a:rPr>
              <a:t>родительские </a:t>
            </a:r>
            <a:r>
              <a:rPr lang="ru-RU" sz="20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собрания </a:t>
            </a:r>
          </a:p>
          <a:p>
            <a:pPr marL="0" indent="0" algn="just">
              <a:spcBef>
                <a:spcPts val="0"/>
              </a:spcBef>
              <a:spcAft>
                <a:spcPts val="1800"/>
              </a:spcAft>
              <a:buClr>
                <a:srgbClr val="023F56"/>
              </a:buClr>
              <a:buSzPct val="80000"/>
              <a:buNone/>
            </a:pPr>
            <a:r>
              <a:rPr lang="ru-RU" sz="2000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 -через портал Новосибирской открытой образовательной сети.</a:t>
            </a:r>
            <a:endParaRPr lang="ru-RU" sz="2000" b="1" dirty="0">
              <a:solidFill>
                <a:srgbClr val="004D69"/>
              </a:solidFill>
              <a:latin typeface="Trebuchet MS" panose="020B0603020202020204" pitchFamily="34" charset="0"/>
            </a:endParaRPr>
          </a:p>
          <a:p>
            <a:pPr marL="0" indent="-285750" algn="just">
              <a:spcBef>
                <a:spcPts val="0"/>
              </a:spcBef>
              <a:spcAft>
                <a:spcPts val="1800"/>
              </a:spcAft>
              <a:buClr>
                <a:srgbClr val="023F56"/>
              </a:buClr>
              <a:buSzPct val="80000"/>
              <a:buChar char="►"/>
            </a:pPr>
            <a:endParaRPr lang="ru-RU" sz="2000" b="1" dirty="0">
              <a:solidFill>
                <a:srgbClr val="004D69"/>
              </a:solidFill>
              <a:latin typeface="Trebuchet MS" panose="020B0603020202020204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374324"/>
            <a:ext cx="7356764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285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1877" y="3"/>
            <a:ext cx="8167948" cy="743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Рекомендуем посмотреть с детьми ролик</a:t>
            </a: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СОЦИАЛЬНЫЕ СЕТИ И ДЕТИ </a:t>
            </a:r>
            <a:endParaRPr lang="ru-RU" sz="2000" b="1" dirty="0">
              <a:solidFill>
                <a:srgbClr val="054961"/>
              </a:solidFill>
              <a:latin typeface="Trebuchet MS" panose="020B0603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374324"/>
            <a:ext cx="7356764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294" y="4655499"/>
            <a:ext cx="1789185" cy="1789185"/>
          </a:xfrm>
          <a:prstGeom prst="rect">
            <a:avLst/>
          </a:prstGeom>
        </p:spPr>
      </p:pic>
      <p:sp>
        <p:nvSpPr>
          <p:cNvPr id="9" name="Прямоугольник с двумя усеченными противолежащими углами 8"/>
          <p:cNvSpPr/>
          <p:nvPr/>
        </p:nvSpPr>
        <p:spPr>
          <a:xfrm>
            <a:off x="1382294" y="4655499"/>
            <a:ext cx="1789185" cy="1789185"/>
          </a:xfrm>
          <a:prstGeom prst="snip2DiagRect">
            <a:avLst>
              <a:gd name="adj1" fmla="val 0"/>
              <a:gd name="adj2" fmla="val 0"/>
            </a:avLst>
          </a:prstGeom>
          <a:noFill/>
          <a:ln w="19050">
            <a:solidFill>
              <a:srgbClr val="1370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 b="1" dirty="0">
              <a:ln w="1905"/>
              <a:solidFill>
                <a:srgbClr val="1B996C"/>
              </a:solidFill>
              <a:latin typeface="Trebuchet MS" panose="020B0603020202020204" pitchFamily="34" charset="0"/>
              <a:cs typeface="Times New Roman" pitchFamily="18" charset="0"/>
            </a:endParaRPr>
          </a:p>
        </p:txBody>
      </p:sp>
      <p:pic>
        <p:nvPicPr>
          <p:cNvPr id="4" name="Социальные сети и дети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338" y="743733"/>
            <a:ext cx="7023952" cy="371941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567696" y="5228499"/>
            <a:ext cx="473860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chemeClr val="accent6"/>
                </a:solidFill>
                <a:hlinkClick r:id="rId6"/>
              </a:rPr>
              <a:t>https://</a:t>
            </a:r>
            <a:r>
              <a:rPr lang="en-US" sz="2800" b="1" dirty="0" smtClean="0">
                <a:solidFill>
                  <a:schemeClr val="accent6"/>
                </a:solidFill>
                <a:hlinkClick r:id="rId6"/>
              </a:rPr>
              <a:t>youtu.be/I-0-K_FWXec</a:t>
            </a:r>
            <a:endParaRPr lang="ru-RU" sz="2800" b="1" dirty="0" smtClean="0">
              <a:solidFill>
                <a:schemeClr val="accent6"/>
              </a:solidFill>
            </a:endParaRPr>
          </a:p>
          <a:p>
            <a:endParaRPr lang="ru-RU" sz="2800" b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723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20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886700" cy="695459"/>
          </a:xfrm>
        </p:spPr>
        <p:txBody>
          <a:bodyPr>
            <a:normAutofit/>
          </a:bodyPr>
          <a:lstStyle/>
          <a:p>
            <a:r>
              <a:rPr lang="ru-RU" sz="2800" b="1" u="sng" cap="all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Мне нужна ваша помощь!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57866" y="927279"/>
            <a:ext cx="6928834" cy="5196626"/>
          </a:xfrm>
          <a:prstGeom prst="snip2DiagRect">
            <a:avLst>
              <a:gd name="adj1" fmla="val 11891"/>
              <a:gd name="adj2" fmla="val 0"/>
            </a:avLst>
          </a:prstGeom>
          <a:solidFill>
            <a:srgbClr val="FFFFFF">
              <a:shade val="85000"/>
            </a:srgbClr>
          </a:solidFill>
          <a:ln w="19050" cap="sq">
            <a:solidFill>
              <a:srgbClr val="004D69"/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98611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1877" y="3"/>
            <a:ext cx="8167948" cy="405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FF0000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ТОЛЬКО МЫ </a:t>
            </a:r>
            <a:r>
              <a:rPr lang="ru-RU" sz="2000" b="1" dirty="0">
                <a:solidFill>
                  <a:srgbClr val="FF0000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…</a:t>
            </a:r>
          </a:p>
        </p:txBody>
      </p:sp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372944" y="833019"/>
            <a:ext cx="8058676" cy="4505849"/>
          </a:xfrm>
        </p:spPr>
        <p:txBody>
          <a:bodyPr wrap="square">
            <a:spAutoFit/>
          </a:bodyPr>
          <a:lstStyle/>
          <a:p>
            <a:pPr marL="0" indent="0" algn="ctr">
              <a:spcBef>
                <a:spcPts val="0"/>
              </a:spcBef>
              <a:spcAft>
                <a:spcPts val="1800"/>
              </a:spcAft>
              <a:buClr>
                <a:srgbClr val="023F56"/>
              </a:buClr>
              <a:buSzPct val="80000"/>
              <a:buNone/>
            </a:pPr>
            <a:r>
              <a:rPr lang="ru-RU" b="1" dirty="0">
                <a:solidFill>
                  <a:srgbClr val="00B050"/>
                </a:solidFill>
                <a:latin typeface="Trebuchet MS" panose="020B0603020202020204" pitchFamily="34" charset="0"/>
              </a:rPr>
              <a:t>Мы – родители</a:t>
            </a:r>
            <a:r>
              <a:rPr lang="ru-RU" b="1" dirty="0" smtClean="0">
                <a:solidFill>
                  <a:srgbClr val="00B050"/>
                </a:solidFill>
                <a:latin typeface="Trebuchet MS" panose="020B0603020202020204" pitchFamily="34" charset="0"/>
              </a:rPr>
              <a:t>,</a:t>
            </a:r>
          </a:p>
          <a:p>
            <a:pPr marL="0" indent="0" algn="ctr">
              <a:spcBef>
                <a:spcPts val="0"/>
              </a:spcBef>
              <a:spcAft>
                <a:spcPts val="1800"/>
              </a:spcAft>
              <a:buClr>
                <a:srgbClr val="023F56"/>
              </a:buClr>
              <a:buSzPct val="80000"/>
              <a:buNone/>
            </a:pPr>
            <a:r>
              <a:rPr lang="ru-RU" b="1" dirty="0" smtClean="0">
                <a:solidFill>
                  <a:srgbClr val="00B050"/>
                </a:solidFill>
                <a:latin typeface="Trebuchet MS" panose="020B0603020202020204" pitchFamily="34" charset="0"/>
              </a:rPr>
              <a:t> </a:t>
            </a:r>
            <a:r>
              <a:rPr lang="ru-RU" b="1" dirty="0">
                <a:solidFill>
                  <a:srgbClr val="00B050"/>
                </a:solidFill>
                <a:latin typeface="Trebuchet MS" panose="020B0603020202020204" pitchFamily="34" charset="0"/>
              </a:rPr>
              <a:t>те единственные люди, которые способны через любовь научить ребенка правильно чувствовать, реагировать и воспринимать</a:t>
            </a:r>
            <a:r>
              <a:rPr lang="ru-RU" b="1" dirty="0" smtClean="0">
                <a:solidFill>
                  <a:srgbClr val="00B050"/>
                </a:solidFill>
                <a:latin typeface="Trebuchet MS" panose="020B0603020202020204" pitchFamily="34" charset="0"/>
              </a:rPr>
              <a:t>!</a:t>
            </a:r>
          </a:p>
          <a:p>
            <a:pPr marL="0" indent="0" algn="ctr">
              <a:spcBef>
                <a:spcPts val="0"/>
              </a:spcBef>
              <a:spcAft>
                <a:spcPts val="1800"/>
              </a:spcAft>
              <a:buClr>
                <a:srgbClr val="023F56"/>
              </a:buClr>
              <a:buSzPct val="80000"/>
              <a:buNone/>
            </a:pPr>
            <a:r>
              <a:rPr lang="ru-RU" b="1" dirty="0" smtClean="0">
                <a:solidFill>
                  <a:srgbClr val="00B050"/>
                </a:solidFill>
                <a:latin typeface="Trebuchet MS" panose="020B0603020202020204" pitchFamily="34" charset="0"/>
              </a:rPr>
              <a:t> </a:t>
            </a:r>
            <a:r>
              <a:rPr lang="ru-RU" b="1" dirty="0">
                <a:solidFill>
                  <a:srgbClr val="00B050"/>
                </a:solidFill>
                <a:latin typeface="Trebuchet MS" panose="020B0603020202020204" pitchFamily="34" charset="0"/>
              </a:rPr>
              <a:t>Дарите себе и детям волшебные минуты </a:t>
            </a:r>
            <a:r>
              <a:rPr lang="ru-RU" b="1" dirty="0" smtClean="0">
                <a:solidFill>
                  <a:srgbClr val="00B050"/>
                </a:solidFill>
                <a:latin typeface="Trebuchet MS" panose="020B0603020202020204" pitchFamily="34" charset="0"/>
              </a:rPr>
              <a:t>общения.</a:t>
            </a:r>
          </a:p>
          <a:p>
            <a:pPr marL="0" indent="0" algn="ctr">
              <a:spcBef>
                <a:spcPts val="0"/>
              </a:spcBef>
              <a:spcAft>
                <a:spcPts val="1800"/>
              </a:spcAft>
              <a:buClr>
                <a:srgbClr val="023F56"/>
              </a:buClr>
              <a:buSzPct val="80000"/>
              <a:buNone/>
            </a:pPr>
            <a:r>
              <a:rPr lang="ru-RU" b="1" dirty="0" smtClean="0">
                <a:solidFill>
                  <a:srgbClr val="00B050"/>
                </a:solidFill>
                <a:latin typeface="Trebuchet MS" panose="020B0603020202020204" pitchFamily="34" charset="0"/>
              </a:rPr>
              <a:t> </a:t>
            </a:r>
            <a:r>
              <a:rPr lang="ru-RU" b="1" dirty="0">
                <a:solidFill>
                  <a:srgbClr val="004D69"/>
                </a:solidFill>
                <a:latin typeface="Trebuchet MS" panose="020B0603020202020204" pitchFamily="34" charset="0"/>
              </a:rPr>
              <a:t>ПУСТЬ ОНО БУДЕТ ПОЗИТИВНЫМ И ЭМОЦИОНАЛЬНО ОКРАШЕННЫМ</a:t>
            </a:r>
            <a:r>
              <a:rPr lang="ru-RU" b="1" dirty="0" smtClean="0">
                <a:solidFill>
                  <a:srgbClr val="004D69"/>
                </a:solidFill>
                <a:latin typeface="Trebuchet MS" panose="020B0603020202020204" pitchFamily="34" charset="0"/>
              </a:rPr>
              <a:t>.</a:t>
            </a:r>
          </a:p>
          <a:p>
            <a:pPr marL="0" indent="0" algn="ctr">
              <a:spcBef>
                <a:spcPts val="0"/>
              </a:spcBef>
              <a:spcAft>
                <a:spcPts val="1800"/>
              </a:spcAft>
              <a:buClr>
                <a:srgbClr val="023F56"/>
              </a:buClr>
              <a:buSzPct val="80000"/>
              <a:buNone/>
            </a:pPr>
            <a:r>
              <a:rPr lang="ru-RU" b="1" dirty="0" smtClean="0">
                <a:solidFill>
                  <a:srgbClr val="00B050"/>
                </a:solidFill>
                <a:latin typeface="Trebuchet MS" panose="020B0603020202020204" pitchFamily="34" charset="0"/>
              </a:rPr>
              <a:t>  </a:t>
            </a:r>
            <a:r>
              <a:rPr lang="ru-RU" b="1" dirty="0">
                <a:solidFill>
                  <a:srgbClr val="00B050"/>
                </a:solidFill>
                <a:latin typeface="Trebuchet MS" panose="020B0603020202020204" pitchFamily="34" charset="0"/>
              </a:rPr>
              <a:t>Дарите друг другу тепло и любовь!!! 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374324"/>
            <a:ext cx="7356764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603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6839" y="4778103"/>
            <a:ext cx="1998379" cy="199837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-1877" y="3"/>
            <a:ext cx="8167948" cy="405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ПРИВИВКА ЛЮБВИ</a:t>
            </a:r>
            <a:endParaRPr lang="ru-RU" sz="2000" b="1" dirty="0">
              <a:solidFill>
                <a:srgbClr val="054961"/>
              </a:solidFill>
              <a:latin typeface="Trebuchet MS" panose="020B0603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374324"/>
            <a:ext cx="7356764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Lov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3465" t="11512" r="3758" b="11846"/>
          <a:stretch/>
        </p:blipFill>
        <p:spPr>
          <a:xfrm>
            <a:off x="294640" y="748646"/>
            <a:ext cx="8483600" cy="3942080"/>
          </a:xfrm>
          <a:prstGeom prst="rect">
            <a:avLst/>
          </a:prstGeom>
        </p:spPr>
      </p:pic>
      <p:sp>
        <p:nvSpPr>
          <p:cNvPr id="10" name="Прямоугольник с двумя усеченными противолежащими углами 9"/>
          <p:cNvSpPr/>
          <p:nvPr/>
        </p:nvSpPr>
        <p:spPr>
          <a:xfrm>
            <a:off x="3659052" y="4778103"/>
            <a:ext cx="1996167" cy="2000592"/>
          </a:xfrm>
          <a:prstGeom prst="snip2DiagRect">
            <a:avLst>
              <a:gd name="adj1" fmla="val 0"/>
              <a:gd name="adj2" fmla="val 0"/>
            </a:avLst>
          </a:prstGeom>
          <a:noFill/>
          <a:ln w="19050">
            <a:solidFill>
              <a:srgbClr val="1370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 b="1" dirty="0">
              <a:ln w="1905"/>
              <a:solidFill>
                <a:srgbClr val="1B996C"/>
              </a:solidFill>
              <a:latin typeface="Trebuchet MS" panose="020B0603020202020204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069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432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9919" t="12126" r="6330" b="15952"/>
          <a:stretch/>
        </p:blipFill>
        <p:spPr>
          <a:xfrm>
            <a:off x="723279" y="988356"/>
            <a:ext cx="7442792" cy="4795284"/>
          </a:xfrm>
          <a:prstGeom prst="roundRect">
            <a:avLst>
              <a:gd name="adj" fmla="val 143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-1877" y="3"/>
            <a:ext cx="8167948" cy="405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ИЗМЕНЯЮТСЯ </a:t>
            </a:r>
            <a:r>
              <a:rPr lang="en-US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IT</a:t>
            </a:r>
            <a:endParaRPr lang="ru-RU" sz="2000" b="1" dirty="0">
              <a:solidFill>
                <a:srgbClr val="054961"/>
              </a:solidFill>
              <a:latin typeface="Trebuchet MS" panose="020B0603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0" y="374324"/>
            <a:ext cx="7356764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2510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42099" y="2507161"/>
            <a:ext cx="678741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00" b="1" dirty="0" smtClean="0">
                <a:solidFill>
                  <a:srgbClr val="00B050"/>
                </a:solidFill>
              </a:rPr>
              <a:t>БЛАГОДАРЮ ЗА ВНИМАНИЕ !</a:t>
            </a:r>
            <a:endParaRPr lang="ru-RU" sz="3400" b="1" dirty="0">
              <a:solidFill>
                <a:srgbClr val="00B050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971675" y="3065564"/>
            <a:ext cx="552450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5584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двумя усеченными противолежащими углами 2"/>
          <p:cNvSpPr/>
          <p:nvPr/>
        </p:nvSpPr>
        <p:spPr>
          <a:xfrm>
            <a:off x="1403498" y="5592725"/>
            <a:ext cx="6602817" cy="948477"/>
          </a:xfrm>
          <a:prstGeom prst="snip2DiagRect">
            <a:avLst>
              <a:gd name="adj1" fmla="val 33388"/>
              <a:gd name="adj2" fmla="val 0"/>
            </a:avLst>
          </a:prstGeom>
          <a:solidFill>
            <a:schemeClr val="bg1">
              <a:alpha val="50000"/>
            </a:schemeClr>
          </a:solidFill>
          <a:ln w="19050">
            <a:solidFill>
              <a:srgbClr val="1370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900" b="1" dirty="0">
                <a:ln w="1905"/>
                <a:solidFill>
                  <a:srgbClr val="004D69"/>
                </a:solidFill>
                <a:latin typeface="Trebuchet MS" panose="020B0603020202020204" pitchFamily="34" charset="0"/>
                <a:cs typeface="Times New Roman" pitchFamily="18" charset="0"/>
              </a:rPr>
              <a:t>Мы общаемся, обмениваемся материалами,</a:t>
            </a:r>
          </a:p>
          <a:p>
            <a:pPr algn="ctr"/>
            <a:r>
              <a:rPr lang="ru-RU" sz="1900" b="1" dirty="0">
                <a:ln w="1905"/>
                <a:solidFill>
                  <a:srgbClr val="004D69"/>
                </a:solidFill>
                <a:latin typeface="Trebuchet MS" panose="020B0603020202020204" pitchFamily="34" charset="0"/>
                <a:cs typeface="Times New Roman" pitchFamily="18" charset="0"/>
              </a:rPr>
              <a:t>проводим видеоконференции, совершаем покупки</a:t>
            </a:r>
            <a:endParaRPr lang="ru-RU" sz="1900" b="1" dirty="0">
              <a:ln w="1905"/>
              <a:solidFill>
                <a:srgbClr val="1B996C"/>
              </a:solidFill>
              <a:latin typeface="Trebuchet MS" panose="020B0603020202020204" pitchFamily="34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1877" y="3"/>
            <a:ext cx="81679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ИНТЕРНЕТ СТАЛ НЕОТЪЕМЛЕМОЙ</a:t>
            </a: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ЧАСТЬЮ НАШЕЙ ЖИЗНИ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271" y="862301"/>
            <a:ext cx="6956351" cy="4637567"/>
          </a:xfrm>
          <a:prstGeom prst="snip2DiagRect">
            <a:avLst>
              <a:gd name="adj1" fmla="val 0"/>
              <a:gd name="adj2" fmla="val 24263"/>
            </a:avLst>
          </a:prstGeom>
          <a:solidFill>
            <a:srgbClr val="FFFFFF">
              <a:shade val="85000"/>
            </a:srgbClr>
          </a:solidFill>
          <a:ln w="19050" cap="sq">
            <a:solidFill>
              <a:srgbClr val="004D69"/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0" y="363933"/>
            <a:ext cx="7356764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2488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двумя усеченными противолежащими углами 2"/>
          <p:cNvSpPr/>
          <p:nvPr/>
        </p:nvSpPr>
        <p:spPr>
          <a:xfrm>
            <a:off x="1403498" y="5592725"/>
            <a:ext cx="6602817" cy="948477"/>
          </a:xfrm>
          <a:prstGeom prst="snip2DiagRect">
            <a:avLst>
              <a:gd name="adj1" fmla="val 33388"/>
              <a:gd name="adj2" fmla="val 0"/>
            </a:avLst>
          </a:prstGeom>
          <a:solidFill>
            <a:schemeClr val="bg1">
              <a:alpha val="50000"/>
            </a:schemeClr>
          </a:solidFill>
          <a:ln w="19050">
            <a:solidFill>
              <a:srgbClr val="1370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900" b="1" dirty="0" smtClean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…Надо </a:t>
            </a:r>
            <a:r>
              <a:rPr lang="ru-RU" sz="1900" b="1" dirty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бежать изо всех сил, чтобы оставаться на месте, и бежать в два раза быстрее, чтобы хоть куда-то </a:t>
            </a:r>
            <a:r>
              <a:rPr lang="ru-RU" sz="1900" b="1" dirty="0" smtClean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попасть…</a:t>
            </a:r>
            <a:endParaRPr lang="ru-RU" sz="1900" b="1" dirty="0">
              <a:ln w="1905"/>
              <a:solidFill>
                <a:srgbClr val="1B996C"/>
              </a:solidFill>
              <a:latin typeface="Trebuchet MS" panose="020B0603020202020204" pitchFamily="34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1877" y="3"/>
            <a:ext cx="869295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cap="all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сегодняшнем мире действует «правило Черной Королевы» </a:t>
            </a: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cap="all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из сказки </a:t>
            </a:r>
            <a:r>
              <a:rPr lang="ru-RU" sz="2000" b="1" cap="all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Л. Кэрролла </a:t>
            </a:r>
            <a:r>
              <a:rPr lang="ru-RU" sz="2000" b="1" cap="all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«Алиса в </a:t>
            </a:r>
            <a:r>
              <a:rPr lang="ru-RU" sz="2000" b="1" cap="all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Зазеркалье»</a:t>
            </a:r>
            <a:endParaRPr lang="ru-RU" sz="2000" b="1" cap="all" dirty="0">
              <a:solidFill>
                <a:srgbClr val="054961"/>
              </a:solidFill>
              <a:latin typeface="Trebuchet MS" panose="020B0603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19641" y="384561"/>
            <a:ext cx="8416442" cy="22101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03776" y="855237"/>
            <a:ext cx="6202259" cy="465169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80620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300159" y="459210"/>
            <a:ext cx="5120362" cy="984885"/>
            <a:chOff x="1051861" y="3678939"/>
            <a:chExt cx="5120362" cy="984885"/>
          </a:xfrm>
        </p:grpSpPr>
        <p:cxnSp>
          <p:nvCxnSpPr>
            <p:cNvPr id="7" name="Прямая соединительная линия 6"/>
            <p:cNvCxnSpPr/>
            <p:nvPr/>
          </p:nvCxnSpPr>
          <p:spPr>
            <a:xfrm>
              <a:off x="1061457" y="3781433"/>
              <a:ext cx="0" cy="764792"/>
            </a:xfrm>
            <a:prstGeom prst="line">
              <a:avLst/>
            </a:prstGeom>
            <a:ln w="28575">
              <a:solidFill>
                <a:srgbClr val="0549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Прямоугольник 7"/>
            <p:cNvSpPr/>
            <p:nvPr/>
          </p:nvSpPr>
          <p:spPr>
            <a:xfrm>
              <a:off x="1051861" y="3678939"/>
              <a:ext cx="5120362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023F56"/>
                </a:buClr>
                <a:buSzPct val="80000"/>
              </a:pPr>
              <a:r>
                <a:rPr lang="ru-RU" sz="40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99</a:t>
              </a:r>
              <a:r>
                <a:rPr lang="ru-RU" sz="32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%</a:t>
              </a:r>
            </a:p>
            <a:p>
              <a:pPr>
                <a:buClr>
                  <a:srgbClr val="023F56"/>
                </a:buClr>
                <a:buSzPct val="80000"/>
              </a:pPr>
              <a:r>
                <a:rPr lang="ru-RU" sz="16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Имеют мобильный телефон</a:t>
              </a: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4560999" y="459210"/>
            <a:ext cx="5120362" cy="984885"/>
            <a:chOff x="1051861" y="3678939"/>
            <a:chExt cx="5120362" cy="984885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>
              <a:off x="1061457" y="3781433"/>
              <a:ext cx="0" cy="764792"/>
            </a:xfrm>
            <a:prstGeom prst="line">
              <a:avLst/>
            </a:prstGeom>
            <a:ln w="28575">
              <a:solidFill>
                <a:srgbClr val="0549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Прямоугольник 11"/>
            <p:cNvSpPr/>
            <p:nvPr/>
          </p:nvSpPr>
          <p:spPr>
            <a:xfrm>
              <a:off x="1051861" y="3678939"/>
              <a:ext cx="5120362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023F56"/>
                </a:buClr>
                <a:buSzPct val="80000"/>
              </a:pPr>
              <a:r>
                <a:rPr lang="ru-RU" sz="40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92</a:t>
              </a:r>
              <a:r>
                <a:rPr lang="ru-RU" sz="32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%</a:t>
              </a:r>
            </a:p>
            <a:p>
              <a:pPr>
                <a:buClr>
                  <a:srgbClr val="023F56"/>
                </a:buClr>
                <a:buSzPct val="80000"/>
              </a:pPr>
              <a:r>
                <a:rPr lang="ru-RU" sz="16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Есть собственный компьютер</a:t>
              </a:r>
            </a:p>
          </p:txBody>
        </p:sp>
      </p:grpSp>
      <p:sp>
        <p:nvSpPr>
          <p:cNvPr id="14" name="Прямоугольник 13"/>
          <p:cNvSpPr/>
          <p:nvPr/>
        </p:nvSpPr>
        <p:spPr>
          <a:xfrm>
            <a:off x="-1877" y="3"/>
            <a:ext cx="816794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ИЗМЕНЯЮТСЯ  </a:t>
            </a:r>
            <a:r>
              <a:rPr lang="ru-RU" sz="2000" b="1" dirty="0" smtClean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ШКОЛЬНИКИ </a:t>
            </a:r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СТУДЕНТЫ</a:t>
            </a:r>
          </a:p>
        </p:txBody>
      </p:sp>
      <p:grpSp>
        <p:nvGrpSpPr>
          <p:cNvPr id="15" name="Группа 14"/>
          <p:cNvGrpSpPr/>
          <p:nvPr/>
        </p:nvGrpSpPr>
        <p:grpSpPr>
          <a:xfrm>
            <a:off x="289896" y="1348289"/>
            <a:ext cx="5120362" cy="984885"/>
            <a:chOff x="1051861" y="3678939"/>
            <a:chExt cx="5120362" cy="984885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>
              <a:off x="1061457" y="3781433"/>
              <a:ext cx="0" cy="764792"/>
            </a:xfrm>
            <a:prstGeom prst="line">
              <a:avLst/>
            </a:prstGeom>
            <a:ln w="28575">
              <a:solidFill>
                <a:srgbClr val="0549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Прямоугольник 16"/>
            <p:cNvSpPr/>
            <p:nvPr/>
          </p:nvSpPr>
          <p:spPr>
            <a:xfrm>
              <a:off x="1051861" y="3678939"/>
              <a:ext cx="5120362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023F56"/>
                </a:buClr>
                <a:buSzPct val="80000"/>
              </a:pPr>
              <a:r>
                <a:rPr lang="ru-RU" sz="40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84</a:t>
              </a:r>
              <a:r>
                <a:rPr lang="ru-RU" sz="32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%</a:t>
              </a:r>
            </a:p>
            <a:p>
              <a:pPr>
                <a:buClr>
                  <a:srgbClr val="023F56"/>
                </a:buClr>
                <a:buSzPct val="80000"/>
              </a:pPr>
              <a:r>
                <a:rPr lang="ru-RU" sz="16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Скачивают музыку из Интернет</a:t>
              </a: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4557939" y="1348289"/>
            <a:ext cx="5120362" cy="984885"/>
            <a:chOff x="1051861" y="3678939"/>
            <a:chExt cx="5120362" cy="984885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>
              <a:off x="1061457" y="3781433"/>
              <a:ext cx="0" cy="764792"/>
            </a:xfrm>
            <a:prstGeom prst="line">
              <a:avLst/>
            </a:prstGeom>
            <a:ln w="28575">
              <a:solidFill>
                <a:srgbClr val="0549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Прямоугольник 19"/>
            <p:cNvSpPr/>
            <p:nvPr/>
          </p:nvSpPr>
          <p:spPr>
            <a:xfrm>
              <a:off x="1051861" y="3678939"/>
              <a:ext cx="5120362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023F56"/>
                </a:buClr>
                <a:buSzPct val="80000"/>
              </a:pPr>
              <a:r>
                <a:rPr lang="ru-RU" sz="40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76</a:t>
              </a:r>
              <a:r>
                <a:rPr lang="ru-RU" sz="32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%</a:t>
              </a:r>
            </a:p>
            <a:p>
              <a:pPr>
                <a:buClr>
                  <a:srgbClr val="023F56"/>
                </a:buClr>
                <a:buSzPct val="80000"/>
              </a:pPr>
              <a:r>
                <a:rPr lang="ru-RU" sz="16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Используют мессенджеры</a:t>
              </a: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280300" y="2310790"/>
            <a:ext cx="5120362" cy="984885"/>
            <a:chOff x="1051861" y="3678939"/>
            <a:chExt cx="5120362" cy="984885"/>
          </a:xfrm>
        </p:grpSpPr>
        <p:cxnSp>
          <p:nvCxnSpPr>
            <p:cNvPr id="22" name="Прямая соединительная линия 21"/>
            <p:cNvCxnSpPr/>
            <p:nvPr/>
          </p:nvCxnSpPr>
          <p:spPr>
            <a:xfrm>
              <a:off x="1061457" y="3781433"/>
              <a:ext cx="0" cy="764792"/>
            </a:xfrm>
            <a:prstGeom prst="line">
              <a:avLst/>
            </a:prstGeom>
            <a:ln w="28575">
              <a:solidFill>
                <a:srgbClr val="0549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Прямоугольник 22"/>
            <p:cNvSpPr/>
            <p:nvPr/>
          </p:nvSpPr>
          <p:spPr>
            <a:xfrm>
              <a:off x="1051861" y="3678939"/>
              <a:ext cx="5120362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023F56"/>
                </a:buClr>
                <a:buSzPct val="80000"/>
              </a:pPr>
              <a:r>
                <a:rPr lang="ru-RU" sz="40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67</a:t>
              </a:r>
              <a:r>
                <a:rPr lang="ru-RU" sz="32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%</a:t>
              </a:r>
            </a:p>
            <a:p>
              <a:pPr>
                <a:buClr>
                  <a:srgbClr val="023F56"/>
                </a:buClr>
                <a:buSzPct val="80000"/>
              </a:pPr>
              <a:r>
                <a:rPr lang="ru-RU" sz="16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Есть </a:t>
              </a:r>
              <a:r>
                <a:rPr lang="en-US" sz="16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MP3 </a:t>
              </a:r>
              <a:r>
                <a:rPr lang="ru-RU" sz="16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плеер</a:t>
              </a: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4574425" y="2257946"/>
            <a:ext cx="5120362" cy="984885"/>
            <a:chOff x="1051861" y="3678939"/>
            <a:chExt cx="5120362" cy="984885"/>
          </a:xfrm>
        </p:grpSpPr>
        <p:cxnSp>
          <p:nvCxnSpPr>
            <p:cNvPr id="25" name="Прямая соединительная линия 24"/>
            <p:cNvCxnSpPr/>
            <p:nvPr/>
          </p:nvCxnSpPr>
          <p:spPr>
            <a:xfrm>
              <a:off x="1061457" y="3781433"/>
              <a:ext cx="0" cy="764792"/>
            </a:xfrm>
            <a:prstGeom prst="line">
              <a:avLst/>
            </a:prstGeom>
            <a:ln w="28575">
              <a:solidFill>
                <a:srgbClr val="0549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Прямоугольник 25"/>
            <p:cNvSpPr/>
            <p:nvPr/>
          </p:nvSpPr>
          <p:spPr>
            <a:xfrm>
              <a:off x="1051861" y="3678939"/>
              <a:ext cx="5120362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023F56"/>
                </a:buClr>
                <a:buSzPct val="80000"/>
              </a:pPr>
              <a:r>
                <a:rPr lang="ru-RU" sz="40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44</a:t>
              </a:r>
              <a:r>
                <a:rPr lang="ru-RU" sz="32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%</a:t>
              </a:r>
            </a:p>
            <a:p>
              <a:pPr>
                <a:buClr>
                  <a:srgbClr val="023F56"/>
                </a:buClr>
                <a:buSzPct val="80000"/>
              </a:pPr>
              <a:r>
                <a:rPr lang="ru-RU" sz="16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Участвуют в социальных сетях</a:t>
              </a: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273817" y="3246025"/>
            <a:ext cx="5120362" cy="984885"/>
            <a:chOff x="1051861" y="3678939"/>
            <a:chExt cx="5120362" cy="984885"/>
          </a:xfrm>
        </p:grpSpPr>
        <p:cxnSp>
          <p:nvCxnSpPr>
            <p:cNvPr id="28" name="Прямая соединительная линия 27"/>
            <p:cNvCxnSpPr/>
            <p:nvPr/>
          </p:nvCxnSpPr>
          <p:spPr>
            <a:xfrm>
              <a:off x="1061457" y="3781433"/>
              <a:ext cx="0" cy="764792"/>
            </a:xfrm>
            <a:prstGeom prst="line">
              <a:avLst/>
            </a:prstGeom>
            <a:ln w="28575">
              <a:solidFill>
                <a:srgbClr val="0549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Прямоугольник 28"/>
            <p:cNvSpPr/>
            <p:nvPr/>
          </p:nvSpPr>
          <p:spPr>
            <a:xfrm>
              <a:off x="1051861" y="3678939"/>
              <a:ext cx="5120362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023F56"/>
                </a:buClr>
                <a:buSzPct val="80000"/>
              </a:pPr>
              <a:r>
                <a:rPr lang="ru-RU" sz="40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34</a:t>
              </a:r>
              <a:r>
                <a:rPr lang="ru-RU" sz="32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%</a:t>
              </a:r>
            </a:p>
            <a:p>
              <a:pPr>
                <a:buClr>
                  <a:srgbClr val="023F56"/>
                </a:buClr>
                <a:buSzPct val="80000"/>
              </a:pPr>
              <a:r>
                <a:rPr lang="ru-RU" sz="16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Получают новости только в Интернет</a:t>
              </a: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4567535" y="3199869"/>
            <a:ext cx="5120362" cy="984885"/>
            <a:chOff x="1051861" y="3678939"/>
            <a:chExt cx="5120362" cy="984885"/>
          </a:xfrm>
        </p:grpSpPr>
        <p:cxnSp>
          <p:nvCxnSpPr>
            <p:cNvPr id="31" name="Прямая соединительная линия 30"/>
            <p:cNvCxnSpPr/>
            <p:nvPr/>
          </p:nvCxnSpPr>
          <p:spPr>
            <a:xfrm>
              <a:off x="1061457" y="3781433"/>
              <a:ext cx="0" cy="764792"/>
            </a:xfrm>
            <a:prstGeom prst="line">
              <a:avLst/>
            </a:prstGeom>
            <a:ln w="28575">
              <a:solidFill>
                <a:srgbClr val="0549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Прямоугольник 31"/>
            <p:cNvSpPr/>
            <p:nvPr/>
          </p:nvSpPr>
          <p:spPr>
            <a:xfrm>
              <a:off x="1051861" y="3678939"/>
              <a:ext cx="5120362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023F56"/>
                </a:buClr>
                <a:buSzPct val="80000"/>
              </a:pPr>
              <a:r>
                <a:rPr lang="ru-RU" sz="40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28</a:t>
              </a:r>
              <a:r>
                <a:rPr lang="ru-RU" sz="32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%</a:t>
              </a:r>
            </a:p>
            <a:p>
              <a:pPr>
                <a:buClr>
                  <a:srgbClr val="023F56"/>
                </a:buClr>
                <a:buSzPct val="80000"/>
              </a:pPr>
              <a:r>
                <a:rPr lang="ru-RU" sz="16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Ведут блоги</a:t>
              </a:r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270704" y="4244152"/>
            <a:ext cx="5120362" cy="984885"/>
            <a:chOff x="1051861" y="3678939"/>
            <a:chExt cx="5120362" cy="984885"/>
          </a:xfrm>
        </p:grpSpPr>
        <p:cxnSp>
          <p:nvCxnSpPr>
            <p:cNvPr id="34" name="Прямая соединительная линия 33"/>
            <p:cNvCxnSpPr/>
            <p:nvPr/>
          </p:nvCxnSpPr>
          <p:spPr>
            <a:xfrm>
              <a:off x="1061457" y="3781433"/>
              <a:ext cx="0" cy="764792"/>
            </a:xfrm>
            <a:prstGeom prst="line">
              <a:avLst/>
            </a:prstGeom>
            <a:ln w="28575">
              <a:solidFill>
                <a:srgbClr val="0549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Прямоугольник 34"/>
            <p:cNvSpPr/>
            <p:nvPr/>
          </p:nvSpPr>
          <p:spPr>
            <a:xfrm>
              <a:off x="1051861" y="3678939"/>
              <a:ext cx="5120362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023F56"/>
                </a:buClr>
                <a:buSzPct val="80000"/>
              </a:pPr>
              <a:r>
                <a:rPr lang="ru-RU" sz="40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20</a:t>
              </a:r>
              <a:r>
                <a:rPr lang="ru-RU" sz="32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%</a:t>
              </a:r>
            </a:p>
            <a:p>
              <a:pPr>
                <a:buClr>
                  <a:srgbClr val="023F56"/>
                </a:buClr>
                <a:buSzPct val="80000"/>
              </a:pPr>
              <a:r>
                <a:rPr lang="ru-RU" sz="16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Создают свои веб-страницы</a:t>
              </a:r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4557939" y="4180584"/>
            <a:ext cx="5120362" cy="984885"/>
            <a:chOff x="1051861" y="3678939"/>
            <a:chExt cx="5120362" cy="984885"/>
          </a:xfrm>
        </p:grpSpPr>
        <p:cxnSp>
          <p:nvCxnSpPr>
            <p:cNvPr id="37" name="Прямая соединительная линия 36"/>
            <p:cNvCxnSpPr/>
            <p:nvPr/>
          </p:nvCxnSpPr>
          <p:spPr>
            <a:xfrm>
              <a:off x="1061457" y="3781433"/>
              <a:ext cx="0" cy="764792"/>
            </a:xfrm>
            <a:prstGeom prst="line">
              <a:avLst/>
            </a:prstGeom>
            <a:ln w="28575">
              <a:solidFill>
                <a:srgbClr val="0549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Прямоугольник 37"/>
            <p:cNvSpPr/>
            <p:nvPr/>
          </p:nvSpPr>
          <p:spPr>
            <a:xfrm>
              <a:off x="1051861" y="3678939"/>
              <a:ext cx="5120362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023F56"/>
                </a:buClr>
                <a:buSzPct val="80000"/>
              </a:pPr>
              <a:r>
                <a:rPr lang="ru-RU" sz="40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15</a:t>
              </a:r>
              <a:r>
                <a:rPr lang="ru-RU" sz="3200" b="1" dirty="0">
                  <a:solidFill>
                    <a:srgbClr val="1B996C"/>
                  </a:solidFill>
                  <a:latin typeface="Trebuchet MS" panose="020B0603020202020204" pitchFamily="34" charset="0"/>
                </a:rPr>
                <a:t>%</a:t>
              </a:r>
            </a:p>
            <a:p>
              <a:pPr>
                <a:buClr>
                  <a:srgbClr val="023F56"/>
                </a:buClr>
                <a:buSzPct val="80000"/>
              </a:pPr>
              <a:r>
                <a:rPr lang="ru-RU" sz="1600" b="1" dirty="0">
                  <a:solidFill>
                    <a:srgbClr val="054961"/>
                  </a:solidFill>
                  <a:latin typeface="Trebuchet MS" panose="020B0603020202020204" pitchFamily="34" charset="0"/>
                </a:rPr>
                <a:t>Круглосуточно находятся онлайн</a:t>
              </a:r>
            </a:p>
          </p:txBody>
        </p:sp>
      </p:grpSp>
      <p:sp>
        <p:nvSpPr>
          <p:cNvPr id="39" name="Прямоугольник с двумя усеченными противолежащими углами 38"/>
          <p:cNvSpPr/>
          <p:nvPr/>
        </p:nvSpPr>
        <p:spPr>
          <a:xfrm>
            <a:off x="1286541" y="5401339"/>
            <a:ext cx="7549116" cy="948477"/>
          </a:xfrm>
          <a:prstGeom prst="snip2DiagRect">
            <a:avLst>
              <a:gd name="adj1" fmla="val 33388"/>
              <a:gd name="adj2" fmla="val 0"/>
            </a:avLst>
          </a:prstGeom>
          <a:solidFill>
            <a:schemeClr val="bg1">
              <a:alpha val="50000"/>
            </a:schemeClr>
          </a:solidFill>
          <a:ln w="19050">
            <a:solidFill>
              <a:srgbClr val="1370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900" b="1" dirty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Нужны новые подходы к образованию, большее использование </a:t>
            </a:r>
            <a:r>
              <a:rPr lang="en-US" sz="1900" b="1" dirty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IT-</a:t>
            </a:r>
            <a:r>
              <a:rPr lang="ru-RU" sz="1900" b="1" dirty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средств, большее вовлечение   </a:t>
            </a:r>
            <a:r>
              <a:rPr lang="ru-RU" sz="1900" b="1" dirty="0" smtClean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школьников </a:t>
            </a:r>
            <a:r>
              <a:rPr lang="ru-RU" sz="1900" b="1" dirty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и студентов в творческую деятельность</a:t>
            </a:r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>
            <a:off x="0" y="374324"/>
            <a:ext cx="7356764" cy="0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0638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10021</TotalTime>
  <Words>3095</Words>
  <Application>Microsoft Office PowerPoint</Application>
  <PresentationFormat>Экран (4:3)</PresentationFormat>
  <Paragraphs>557</Paragraphs>
  <Slides>60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60</vt:i4>
      </vt:variant>
    </vt:vector>
  </HeadingPairs>
  <TitlesOfParts>
    <vt:vector size="68" baseType="lpstr">
      <vt:lpstr>Arial</vt:lpstr>
      <vt:lpstr>Calibri</vt:lpstr>
      <vt:lpstr>Calibri Light</vt:lpstr>
      <vt:lpstr>Tahoma</vt:lpstr>
      <vt:lpstr>Times New Roman</vt:lpstr>
      <vt:lpstr>Trebuchet MS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Личное/пубЛичное: почему надо защищать персональные данные? </vt:lpstr>
      <vt:lpstr>Презентация PowerPoint</vt:lpstr>
      <vt:lpstr>Презентация PowerPoint</vt:lpstr>
      <vt:lpstr>Презентация PowerPoint</vt:lpstr>
      <vt:lpstr>Презентация PowerPoint</vt:lpstr>
      <vt:lpstr>С 2012 года в Новосибирской области регулярно проводятся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Мне нужна ваша помощь!</vt:lpstr>
      <vt:lpstr>Презентация PowerPoint</vt:lpstr>
      <vt:lpstr>Презентация PowerPoint</vt:lpstr>
      <vt:lpstr>Презентация PowerPoint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Вера</dc:creator>
  <cp:lastModifiedBy>Бучнев Данил Яковлевич</cp:lastModifiedBy>
  <cp:revision>272</cp:revision>
  <cp:lastPrinted>2018-03-13T07:46:24Z</cp:lastPrinted>
  <dcterms:created xsi:type="dcterms:W3CDTF">2017-08-17T16:28:09Z</dcterms:created>
  <dcterms:modified xsi:type="dcterms:W3CDTF">2018-06-05T09:49:20Z</dcterms:modified>
</cp:coreProperties>
</file>