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64" r:id="rId11"/>
    <p:sldId id="286" r:id="rId12"/>
    <p:sldId id="287" r:id="rId13"/>
    <p:sldId id="265" r:id="rId14"/>
    <p:sldId id="266" r:id="rId15"/>
    <p:sldId id="267" r:id="rId16"/>
    <p:sldId id="268" r:id="rId17"/>
    <p:sldId id="269" r:id="rId18"/>
    <p:sldId id="270" r:id="rId19"/>
    <p:sldId id="289" r:id="rId20"/>
    <p:sldId id="290" r:id="rId21"/>
    <p:sldId id="272" r:id="rId22"/>
    <p:sldId id="273" r:id="rId23"/>
    <p:sldId id="276" r:id="rId24"/>
    <p:sldId id="278" r:id="rId25"/>
    <p:sldId id="279" r:id="rId26"/>
    <p:sldId id="280" r:id="rId27"/>
    <p:sldId id="277" r:id="rId28"/>
    <p:sldId id="292" r:id="rId29"/>
    <p:sldId id="284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37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AEE77-71CA-4EF5-9705-EE8286A16A0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81A44-4D17-4641-B572-C2B4E7EBB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5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81A44-4D17-4641-B572-C2B4E7EBBBA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2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81A44-4D17-4641-B572-C2B4E7EBBBA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9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280920" cy="1731982"/>
          </a:xfrm>
        </p:spPr>
        <p:txBody>
          <a:bodyPr/>
          <a:lstStyle/>
          <a:p>
            <a:r>
              <a:rPr lang="ru-RU" i="1" dirty="0" smtClean="0"/>
              <a:t>«Искусство быть выше…»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08912" cy="72008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Новосибирский областной фонд сохранения и развития русского языка «Родное слово»</a:t>
            </a:r>
          </a:p>
          <a:p>
            <a:r>
              <a:rPr lang="ru-RU" sz="1600" dirty="0" smtClean="0"/>
              <a:t>Центр русского языка Новосибирской государственной областной научной библиотеки</a:t>
            </a:r>
            <a:endParaRPr lang="ru-RU" sz="16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4221088"/>
            <a:ext cx="820891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 95-летию со дня рождения Юрия Михайловича Лотмана -  литературоведа, культуролога, семиотика 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11560" y="5805264"/>
            <a:ext cx="820891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/>
              <a:t>Новосибирск – 2017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469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Ленинградский университет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следующий день после возвращения из армии Ю. Лотмана зачислили на второй курс Ленинградского университета. </a:t>
            </a:r>
          </a:p>
          <a:p>
            <a:r>
              <a:rPr lang="ru-RU" dirty="0" smtClean="0"/>
              <a:t>Лотман отлично учился, получал Сталинскую стипендию (500 руб.).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860032" y="4653136"/>
            <a:ext cx="3803904" cy="3877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i="1" dirty="0" smtClean="0"/>
              <a:t>	«…с какой-то жадностью алкоголика принялся за работу. Из университета я бежал в </a:t>
            </a:r>
            <a:r>
              <a:rPr lang="ru-RU" sz="1800" i="1" dirty="0" err="1" smtClean="0"/>
              <a:t>Публичку</a:t>
            </a:r>
            <a:r>
              <a:rPr lang="ru-RU" sz="1800" i="1" dirty="0" smtClean="0"/>
              <a:t> и читал там до самого закрытия. Это было совершенно ощутимое чувство счастья</a:t>
            </a:r>
            <a:r>
              <a:rPr lang="ru-RU" sz="1800" i="1" dirty="0" smtClean="0"/>
              <a:t>».</a:t>
            </a:r>
            <a:endParaRPr lang="ru-RU" sz="1800" i="1" dirty="0" smtClean="0"/>
          </a:p>
          <a:p>
            <a:pPr marL="0" indent="0" algn="r">
              <a:buNone/>
            </a:pPr>
            <a:r>
              <a:rPr lang="ru-RU" sz="1800" dirty="0" smtClean="0"/>
              <a:t>По воспоминаниям Ю. М. Лотмана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3721596" cy="25989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193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Ленинградский университет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2060848"/>
            <a:ext cx="4536504" cy="44644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В 1949 </a:t>
            </a:r>
            <a:r>
              <a:rPr lang="ru-RU" dirty="0"/>
              <a:t>г. </a:t>
            </a:r>
            <a:r>
              <a:rPr lang="ru-RU" dirty="0" smtClean="0"/>
              <a:t>Ю.М. Лотман опубликовал первую статью в «Вестнике Ленинградского университета», она называлась</a:t>
            </a:r>
          </a:p>
          <a:p>
            <a:pPr marL="0" indent="0" algn="just">
              <a:buNone/>
            </a:pPr>
            <a:r>
              <a:rPr lang="ru-RU" dirty="0" smtClean="0"/>
              <a:t>  </a:t>
            </a:r>
            <a:r>
              <a:rPr lang="en-US" b="1" i="1" dirty="0" smtClean="0"/>
              <a:t>“</a:t>
            </a:r>
            <a:r>
              <a:rPr lang="ru-RU" b="1" i="1" dirty="0" smtClean="0"/>
              <a:t>Краткие </a:t>
            </a:r>
            <a:r>
              <a:rPr lang="ru-RU" b="1" i="1" dirty="0"/>
              <a:t>наставления русским </a:t>
            </a:r>
            <a:r>
              <a:rPr lang="ru-RU" b="1" i="1" dirty="0" smtClean="0"/>
              <a:t>рыцарям</a:t>
            </a:r>
            <a:r>
              <a:rPr lang="en-US" b="1" i="1" dirty="0" smtClean="0"/>
              <a:t>”</a:t>
            </a:r>
            <a:r>
              <a:rPr lang="ru-RU" b="1" i="1" dirty="0" smtClean="0"/>
              <a:t> М.А</a:t>
            </a:r>
            <a:r>
              <a:rPr lang="ru-RU" b="1" i="1" dirty="0"/>
              <a:t>. </a:t>
            </a:r>
            <a:r>
              <a:rPr lang="ru-RU" b="1" i="1" dirty="0" smtClean="0"/>
              <a:t>Дмитриева-Мамонова</a:t>
            </a:r>
            <a:r>
              <a:rPr lang="ru-RU" b="1" dirty="0"/>
              <a:t> </a:t>
            </a:r>
            <a:r>
              <a:rPr lang="ru-RU" b="1" i="1" dirty="0" smtClean="0"/>
              <a:t>(неизвестный </a:t>
            </a:r>
            <a:r>
              <a:rPr lang="ru-RU" b="1" i="1" dirty="0"/>
              <a:t>памятник агитационной публицистики раннего декабризма</a:t>
            </a:r>
            <a:r>
              <a:rPr lang="ru-RU" b="1" i="1" dirty="0" smtClean="0"/>
              <a:t>)</a:t>
            </a:r>
          </a:p>
          <a:p>
            <a:r>
              <a:rPr lang="ru-RU" dirty="0" smtClean="0"/>
              <a:t>Со студенческих лет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Ю.М. Лотмана интересовало творчество А.С. Пушкина, </a:t>
            </a:r>
            <a:br>
              <a:rPr lang="ru-RU" dirty="0" smtClean="0"/>
            </a:br>
            <a:r>
              <a:rPr lang="ru-RU" dirty="0" smtClean="0"/>
              <a:t>Н.М. Карамзина, </a:t>
            </a:r>
            <a:br>
              <a:rPr lang="ru-RU" dirty="0" smtClean="0"/>
            </a:br>
            <a:r>
              <a:rPr lang="ru-RU" dirty="0" smtClean="0"/>
              <a:t>А.Н. Радищева.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76056" y="5805264"/>
            <a:ext cx="3447288" cy="477760"/>
          </a:xfrm>
        </p:spPr>
        <p:txBody>
          <a:bodyPr/>
          <a:lstStyle/>
          <a:p>
            <a:r>
              <a:rPr lang="ru-RU" dirty="0" smtClean="0"/>
              <a:t>Ю.М. Лотман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4864"/>
            <a:ext cx="2780906" cy="3623331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912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sz="4400" dirty="0" smtClean="0"/>
              <a:t>Ленинградский университет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240280"/>
            <a:ext cx="4166176" cy="4501088"/>
          </a:xfrm>
        </p:spPr>
        <p:txBody>
          <a:bodyPr>
            <a:normAutofit/>
          </a:bodyPr>
          <a:lstStyle/>
          <a:p>
            <a:r>
              <a:rPr lang="ru-RU" dirty="0" smtClean="0"/>
              <a:t>В 1950 г. Лотман защитил дипломную работу и сдал выпускные экзамены.</a:t>
            </a:r>
          </a:p>
          <a:p>
            <a:pPr algn="just"/>
            <a:r>
              <a:rPr lang="ru-RU" dirty="0" smtClean="0"/>
              <a:t>Сложная политическая ситуация в стране не позволяла Ю.М. Лотману сразу поступить в аспирантуру. И даже найти работу: это были годы антисемитизма.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856"/>
            <a:ext cx="2272298" cy="3528392"/>
          </a:xfrm>
          <a:effectLst>
            <a:softEdge rad="127000"/>
          </a:effectLst>
        </p:spPr>
      </p:pic>
      <p:sp>
        <p:nvSpPr>
          <p:cNvPr id="5" name="Текст 6"/>
          <p:cNvSpPr txBox="1">
            <a:spLocks/>
          </p:cNvSpPr>
          <p:nvPr/>
        </p:nvSpPr>
        <p:spPr>
          <a:xfrm>
            <a:off x="5076056" y="5805264"/>
            <a:ext cx="3447288" cy="47776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Ю.М. Лотман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8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 Тарту. Учительский институт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7504" y="2276872"/>
            <a:ext cx="3803904" cy="4276082"/>
          </a:xfrm>
        </p:spPr>
        <p:txBody>
          <a:bodyPr>
            <a:normAutofit/>
          </a:bodyPr>
          <a:lstStyle/>
          <a:p>
            <a:r>
              <a:rPr lang="ru-RU" dirty="0" smtClean="0"/>
              <a:t>В 1950 г. Ю.М. Лотман переезжает в Тарту и устраивается на работу преподавателем русского языка и литературы, читает лекции в Тартуском государственном университете. </a:t>
            </a:r>
          </a:p>
          <a:p>
            <a:r>
              <a:rPr lang="ru-RU" dirty="0" smtClean="0"/>
              <a:t>Лотман стал жителем Эстонии.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16832"/>
            <a:ext cx="1933778" cy="2773213"/>
          </a:xfr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86" y="4581128"/>
            <a:ext cx="2768831" cy="47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32176"/>
            <a:ext cx="3240360" cy="15259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72" y="2302578"/>
            <a:ext cx="3476364" cy="23175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Текст 6"/>
          <p:cNvSpPr txBox="1">
            <a:spLocks/>
          </p:cNvSpPr>
          <p:nvPr/>
        </p:nvSpPr>
        <p:spPr>
          <a:xfrm>
            <a:off x="3851920" y="6223770"/>
            <a:ext cx="5040560" cy="6583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Панорама Тарту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3730479" y="4667584"/>
            <a:ext cx="3232693" cy="3291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Памятник Лотману в Тарту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Тарту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7640" y="2067316"/>
            <a:ext cx="3803904" cy="3877056"/>
          </a:xfrm>
        </p:spPr>
        <p:txBody>
          <a:bodyPr/>
          <a:lstStyle/>
          <a:p>
            <a:r>
              <a:rPr lang="ru-RU" dirty="0" smtClean="0"/>
              <a:t>1951 г. - Юрий Михайлович Лотман женится на Заре Григорьевне </a:t>
            </a:r>
            <a:r>
              <a:rPr lang="ru-RU" dirty="0" err="1" smtClean="0"/>
              <a:t>Минц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4429080"/>
          </a:xfrm>
        </p:spPr>
        <p:txBody>
          <a:bodyPr>
            <a:normAutofit fontScale="85000" lnSpcReduction="10000"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pPr algn="just"/>
            <a:r>
              <a:rPr lang="ru-RU" sz="1800" dirty="0" err="1" smtClean="0"/>
              <a:t>Зара</a:t>
            </a:r>
            <a:r>
              <a:rPr lang="ru-RU" sz="1800" dirty="0" smtClean="0"/>
              <a:t> Григорьевна </a:t>
            </a:r>
            <a:r>
              <a:rPr lang="ru-RU" sz="1800" dirty="0" err="1" smtClean="0"/>
              <a:t>Минц</a:t>
            </a:r>
            <a:r>
              <a:rPr lang="ru-RU" sz="1800" dirty="0" smtClean="0"/>
              <a:t> (1927-1990) </a:t>
            </a:r>
            <a:br>
              <a:rPr lang="ru-RU" sz="1800" dirty="0" smtClean="0"/>
            </a:br>
            <a:r>
              <a:rPr lang="ru-RU" sz="1800" dirty="0" smtClean="0"/>
              <a:t>– известный специалист в области русской литературы </a:t>
            </a:r>
            <a:r>
              <a:rPr lang="en-US" sz="1800" dirty="0" smtClean="0"/>
              <a:t>XX</a:t>
            </a:r>
            <a:r>
              <a:rPr lang="ru-RU" sz="1800" dirty="0" smtClean="0"/>
              <a:t> века, организатор Блоковских конференций в Тарту, создатель «Блоковских сборников</a:t>
            </a:r>
            <a:r>
              <a:rPr lang="ru-RU" sz="1800" dirty="0" smtClean="0"/>
              <a:t>».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4064000" cy="3048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43949"/>
            <a:ext cx="2311896" cy="33461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6304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 Тарту. Учительский институт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88488" y="2132856"/>
            <a:ext cx="3803904" cy="398770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1952 </a:t>
            </a:r>
            <a:r>
              <a:rPr lang="ru-RU" dirty="0"/>
              <a:t>г. </a:t>
            </a:r>
            <a:r>
              <a:rPr lang="ru-RU" dirty="0" smtClean="0"/>
              <a:t>в </a:t>
            </a:r>
            <a:r>
              <a:rPr lang="ru-RU" dirty="0"/>
              <a:t>Ленинградском </a:t>
            </a:r>
            <a:r>
              <a:rPr lang="ru-RU" dirty="0" smtClean="0"/>
              <a:t>университете Ю. М. Лотман защитил кандидатскую диссертацию на тему </a:t>
            </a:r>
            <a:br>
              <a:rPr lang="ru-RU" dirty="0" smtClean="0"/>
            </a:br>
            <a:r>
              <a:rPr lang="ru-RU" dirty="0" smtClean="0"/>
              <a:t>«А.Н. Радищев в борьбе с общественно-политическими воззрениями  и дворянской эстетикой Н.М. Карамзина».</a:t>
            </a:r>
          </a:p>
          <a:p>
            <a:r>
              <a:rPr lang="ru-RU" dirty="0" smtClean="0"/>
              <a:t>Творчеством Радищева Лотман интересовался почти до конца своей жизни,  протягивая нити от Радищева к декабристам.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48064" y="5949280"/>
            <a:ext cx="3447288" cy="3703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А. Н. Радищев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132856"/>
            <a:ext cx="3000333" cy="3744416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83987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Тартуский университет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88488" y="2060848"/>
            <a:ext cx="3803904" cy="4059715"/>
          </a:xfrm>
        </p:spPr>
        <p:txBody>
          <a:bodyPr>
            <a:normAutofit/>
          </a:bodyPr>
          <a:lstStyle/>
          <a:p>
            <a:r>
              <a:rPr lang="ru-RU" dirty="0" smtClean="0"/>
              <a:t>В 1954 г. Ю.М. Лотман официально занял штатную должность доцента </a:t>
            </a:r>
            <a:r>
              <a:rPr lang="ru-RU" dirty="0"/>
              <a:t>на </a:t>
            </a:r>
            <a:r>
              <a:rPr lang="ru-RU" dirty="0" smtClean="0"/>
              <a:t>кафедре </a:t>
            </a:r>
            <a:r>
              <a:rPr lang="ru-RU" dirty="0"/>
              <a:t>русской </a:t>
            </a:r>
            <a:r>
              <a:rPr lang="ru-RU" dirty="0" smtClean="0"/>
              <a:t>литературы в Тартуском государственном университете.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995936" y="5445224"/>
            <a:ext cx="5040560" cy="6583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Преподаватели Тартуского университета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65" y="2492896"/>
            <a:ext cx="5157635" cy="3032689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4640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Тартуский университет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1958 г. Ю.М. Лотман опубликовал первую самостоятельную монографию «Андрей Сергеевич </a:t>
            </a:r>
            <a:r>
              <a:rPr lang="ru-RU" dirty="0" err="1" smtClean="0"/>
              <a:t>Кайсаров</a:t>
            </a:r>
            <a:r>
              <a:rPr lang="ru-RU" dirty="0" smtClean="0"/>
              <a:t> и литературно-общественная борьба его времени», в которой описал культурно-исторические связи России и Прибалтики.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88840"/>
            <a:ext cx="2199760" cy="4399520"/>
          </a:xfrm>
        </p:spPr>
      </p:pic>
    </p:spTree>
    <p:extLst>
      <p:ext uri="{BB962C8B-B14F-4D97-AF65-F5344CB8AC3E}">
        <p14:creationId xmlns:p14="http://schemas.microsoft.com/office/powerpoint/2010/main" val="2906189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Тартуский университет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4320480" cy="48691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1960 </a:t>
            </a:r>
            <a:r>
              <a:rPr lang="ru-RU" dirty="0" smtClean="0"/>
              <a:t>г. </a:t>
            </a:r>
            <a:r>
              <a:rPr lang="ru-RU" dirty="0"/>
              <a:t>Ю</a:t>
            </a:r>
            <a:r>
              <a:rPr lang="ru-RU" dirty="0" smtClean="0"/>
              <a:t>. М. Лотман защитил докторскую диссертацию «Пути развития русской литературы </a:t>
            </a:r>
            <a:r>
              <a:rPr lang="ru-RU" dirty="0" err="1" smtClean="0"/>
              <a:t>преддекабристского</a:t>
            </a:r>
            <a:r>
              <a:rPr lang="ru-RU" dirty="0" smtClean="0"/>
              <a:t> периода» в Ленинградском университете. </a:t>
            </a:r>
          </a:p>
          <a:p>
            <a:r>
              <a:rPr lang="ru-RU" dirty="0" smtClean="0"/>
              <a:t>В этом же году Ю.М. Лотман становится заведующим кафедрой русской литературы Тартуского университета.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1" y="4653136"/>
            <a:ext cx="3803904" cy="1464200"/>
          </a:xfrm>
        </p:spPr>
        <p:txBody>
          <a:bodyPr>
            <a:noAutofit/>
          </a:bodyPr>
          <a:lstStyle/>
          <a:p>
            <a:r>
              <a:rPr lang="ru-RU" sz="1800" i="1" dirty="0"/>
              <a:t>«Юр. </a:t>
            </a:r>
            <a:r>
              <a:rPr lang="ru-RU" sz="1800" i="1" dirty="0" err="1"/>
              <a:t>Мих</a:t>
            </a:r>
            <a:r>
              <a:rPr lang="ru-RU" sz="1800" i="1" dirty="0"/>
              <a:t>. н</a:t>
            </a:r>
            <a:r>
              <a:rPr lang="ru-RU" sz="1800" i="1" dirty="0" smtClean="0"/>
              <a:t>еважен</a:t>
            </a:r>
            <a:r>
              <a:rPr lang="ru-RU" sz="1800" i="1" dirty="0"/>
              <a:t>, но, чувствуя, что дело плохо, он перестал работать ночами (он ведь писал или читал до 3 – 4 утра, а в 7 вставал!!), даже днём иногда отдыхает</a:t>
            </a:r>
            <a:r>
              <a:rPr lang="ru-RU" sz="1800" i="1" dirty="0" smtClean="0"/>
              <a:t>».</a:t>
            </a:r>
            <a:endParaRPr lang="ru-RU" sz="1800" i="1" dirty="0"/>
          </a:p>
          <a:p>
            <a:pPr algn="r"/>
            <a:r>
              <a:rPr lang="ru-RU" sz="1800" dirty="0"/>
              <a:t>Из письма Б.Ф. Егорова</a:t>
            </a:r>
          </a:p>
          <a:p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87" y="1844824"/>
            <a:ext cx="2736304" cy="31115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9209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Структурализм и семиотика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2240280"/>
            <a:ext cx="4392488" cy="42130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1962 г. - Ю.М. Лотман читает курс о применении структуральных методов в поэтике. В </a:t>
            </a:r>
            <a:r>
              <a:rPr lang="ru-RU" dirty="0"/>
              <a:t>1964 г. </a:t>
            </a:r>
            <a:r>
              <a:rPr lang="ru-RU" dirty="0" smtClean="0"/>
              <a:t>материалы курса издаются под названием «Лекции по структуральной поэтике». Книга становится первым выпуском «Трудов по знаковым системам». Эта серия получила продолжение на десятилетия.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43612"/>
            <a:ext cx="2880320" cy="41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8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Семья Ю.</a:t>
            </a:r>
            <a:r>
              <a:rPr lang="en-US" sz="4800" dirty="0" smtClean="0"/>
              <a:t> </a:t>
            </a:r>
            <a:r>
              <a:rPr lang="ru-RU" sz="4800" dirty="0" smtClean="0"/>
              <a:t>М. Лотмана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Ю. М. Лотман родился 28 февраля 1922 года в Петербурге.</a:t>
            </a:r>
          </a:p>
          <a:p>
            <a:r>
              <a:rPr lang="ru-RU" dirty="0" smtClean="0"/>
              <a:t>Отец – Михаил Львович (1883 г. - 1942  г.), специалист по авторскому праву, юрисконсульт в издательствах.</a:t>
            </a:r>
          </a:p>
          <a:p>
            <a:r>
              <a:rPr lang="ru-RU" dirty="0" smtClean="0"/>
              <a:t>Мать – Александра Самойловна </a:t>
            </a:r>
            <a:r>
              <a:rPr lang="ru-RU" dirty="0" err="1" smtClean="0"/>
              <a:t>Нудельман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(1889 г. - 1963 г.).</a:t>
            </a:r>
          </a:p>
          <a:p>
            <a:r>
              <a:rPr lang="ru-RU" dirty="0" smtClean="0"/>
              <a:t>Сёстры – Инна (1915 г.), Лидия (1917 г.), Виктория (1919 г.).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24499"/>
            <a:ext cx="2939554" cy="1749034"/>
          </a:xfr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7072"/>
            <a:ext cx="3266705" cy="22322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4572000" y="3717032"/>
            <a:ext cx="4293020" cy="5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Семья Ю.М. Лотмана в 1920-е годы</a:t>
            </a:r>
            <a:endParaRPr lang="ru-RU" sz="1800" b="1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572000" y="6165304"/>
            <a:ext cx="4293020" cy="5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Семья Ю.М. Лотмана в 1930-е годы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0195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Структурализм и семиотика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4536504" cy="468052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«…когда мы имеем дело со сложными структурами (а искусство принадлежит к ним), синхронное описание которых, ввиду их многофакторности, вообще затруднительно, знание предшествующих состояний является неизбежным условием успешного моделирования. Следовательно, структурализм не противник историзма; более того, необходимость осмысления отдельных художественных структур (произведений) как элементов более сложных единств: «культура», «история» – представляет собой насущную задачу</a:t>
            </a:r>
            <a:r>
              <a:rPr lang="ru-RU" i="1" dirty="0" smtClean="0"/>
              <a:t>».</a:t>
            </a:r>
            <a:endParaRPr lang="ru-RU" i="1" dirty="0"/>
          </a:p>
          <a:p>
            <a:pPr algn="r"/>
            <a:r>
              <a:rPr lang="ru-RU" dirty="0"/>
              <a:t>Ю</a:t>
            </a:r>
            <a:r>
              <a:rPr lang="ru-RU" dirty="0" smtClean="0"/>
              <a:t>. М</a:t>
            </a:r>
            <a:r>
              <a:rPr lang="ru-RU" dirty="0"/>
              <a:t>. Лотман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4008"/>
            <a:ext cx="4355975" cy="3427652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61138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Летние семиотические школы</a:t>
            </a:r>
            <a:endParaRPr lang="ru-RU" sz="44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251520" y="2240280"/>
            <a:ext cx="4238184" cy="4429080"/>
          </a:xfrm>
        </p:spPr>
        <p:txBody>
          <a:bodyPr>
            <a:normAutofit/>
          </a:bodyPr>
          <a:lstStyle/>
          <a:p>
            <a:r>
              <a:rPr lang="ru-RU" dirty="0" smtClean="0"/>
              <a:t>1964 г. - организация первой летней семиотической школы в </a:t>
            </a:r>
            <a:r>
              <a:rPr lang="ru-RU" dirty="0" err="1" smtClean="0"/>
              <a:t>Кяэрику</a:t>
            </a:r>
            <a:r>
              <a:rPr lang="ru-RU" dirty="0" smtClean="0"/>
              <a:t>. Зарождение </a:t>
            </a:r>
            <a:r>
              <a:rPr lang="ru-RU" dirty="0" err="1" smtClean="0"/>
              <a:t>Тартуско</a:t>
            </a:r>
            <a:r>
              <a:rPr lang="ru-RU" dirty="0" smtClean="0"/>
              <a:t>-Московской семиотической школы. «Труды по знаковым системам» становятся периодическим изданием в рамках «Учёных записок ТГУ».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5150" y="4509120"/>
            <a:ext cx="4319337" cy="216024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«Темы, поставленные Лотманом, были грандиозным планом создания коллективного теоретического труда по семиотике вообще и по ее приложениям к различным областям </a:t>
            </a:r>
            <a:r>
              <a:rPr lang="ru-RU" i="1" dirty="0" smtClean="0"/>
              <a:t>культуры».</a:t>
            </a:r>
            <a:endParaRPr lang="ru-RU" i="1" dirty="0" smtClean="0"/>
          </a:p>
          <a:p>
            <a:pPr algn="r"/>
            <a:r>
              <a:rPr lang="ru-RU" dirty="0" smtClean="0"/>
              <a:t>Б.Ф. Егоров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4572000" cy="18343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Текст 6"/>
          <p:cNvSpPr txBox="1">
            <a:spLocks/>
          </p:cNvSpPr>
          <p:nvPr/>
        </p:nvSpPr>
        <p:spPr>
          <a:xfrm>
            <a:off x="4408227" y="3885650"/>
            <a:ext cx="5040560" cy="3291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err="1" smtClean="0"/>
              <a:t>Кяэрику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78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Летние семиотические школы</a:t>
            </a:r>
            <a:endParaRPr lang="ru-RU" sz="44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1966 г. – 2-я летняя школа в </a:t>
            </a:r>
            <a:r>
              <a:rPr lang="ru-RU" dirty="0" err="1" smtClean="0"/>
              <a:t>Кяэрику</a:t>
            </a:r>
            <a:endParaRPr lang="ru-RU" dirty="0" smtClean="0"/>
          </a:p>
          <a:p>
            <a:r>
              <a:rPr lang="ru-RU" dirty="0"/>
              <a:t>1968 </a:t>
            </a:r>
            <a:r>
              <a:rPr lang="ru-RU" dirty="0" smtClean="0"/>
              <a:t>г. – 3-я </a:t>
            </a:r>
            <a:r>
              <a:rPr lang="ru-RU" dirty="0"/>
              <a:t>летняя школа в </a:t>
            </a:r>
            <a:r>
              <a:rPr lang="ru-RU" dirty="0" err="1" smtClean="0"/>
              <a:t>Кяэрику</a:t>
            </a:r>
            <a:endParaRPr lang="ru-RU" dirty="0" smtClean="0"/>
          </a:p>
          <a:p>
            <a:r>
              <a:rPr lang="ru-RU" dirty="0"/>
              <a:t>1970 </a:t>
            </a:r>
            <a:r>
              <a:rPr lang="ru-RU" dirty="0" smtClean="0"/>
              <a:t>г. – 4-я </a:t>
            </a:r>
            <a:r>
              <a:rPr lang="ru-RU" dirty="0"/>
              <a:t>летняя </a:t>
            </a:r>
            <a:r>
              <a:rPr lang="ru-RU" dirty="0" smtClean="0"/>
              <a:t>школа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3891A7"/>
              </a:buClr>
            </a:pPr>
            <a:r>
              <a:rPr lang="ru-RU" sz="20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«Принцип Летней школы не равен принципу конференции или симпозиума. Он состоит в том, что учёные собираются и определённый период живут вместе. Вся Летняя школа – цепь разговоров. Центры их – залы заседаний, где задаются темы, определяются точки зрения и лагери. А затем обсуждения продолжаются в самых разных местах и формах…»</a:t>
            </a:r>
          </a:p>
          <a:p>
            <a:pPr lvl="0" algn="r">
              <a:buClr>
                <a:srgbClr val="3891A7"/>
              </a:buClr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Ю. М. Лотман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126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Летние семиотические школы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Ю.М. Лотман исследует </a:t>
            </a:r>
            <a:r>
              <a:rPr lang="ru-RU" b="1" i="1" dirty="0" smtClean="0"/>
              <a:t>тексты</a:t>
            </a:r>
            <a:r>
              <a:rPr lang="ru-RU" dirty="0" smtClean="0"/>
              <a:t> и их </a:t>
            </a:r>
            <a:r>
              <a:rPr lang="ru-RU" b="1" i="1" dirty="0" smtClean="0"/>
              <a:t>функции</a:t>
            </a:r>
            <a:r>
              <a:rPr lang="ru-RU" dirty="0" smtClean="0"/>
              <a:t>, в статьях он подробно останавливается на определениях и границах бытования этих понятий. Учёного привлекает проблема кодирования смыла (код, перекодировка, дешифровка содержания).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074491" cy="4488308"/>
          </a:xfrm>
        </p:spPr>
      </p:pic>
    </p:spTree>
    <p:extLst>
      <p:ext uri="{BB962C8B-B14F-4D97-AF65-F5344CB8AC3E}">
        <p14:creationId xmlns:p14="http://schemas.microsoft.com/office/powerpoint/2010/main" val="2043597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Репрессии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690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Политическая напряжённость 1970-х годов отразилась и на невзгодах семьи Лотманов</a:t>
            </a:r>
            <a:r>
              <a:rPr lang="ru-RU" dirty="0"/>
              <a:t>:  в январе 1</a:t>
            </a:r>
            <a:r>
              <a:rPr lang="en-US" dirty="0"/>
              <a:t>970 </a:t>
            </a:r>
            <a:r>
              <a:rPr lang="ru-RU" dirty="0" smtClean="0"/>
              <a:t>года они пережили многочасовой обыск. У них «ничего не нашли». Под окнами квартиры постоянно дежурила машина...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4176464" cy="2830104"/>
          </a:xfrm>
          <a:effectLst>
            <a:softEdge rad="127000"/>
          </a:effectLst>
        </p:spPr>
      </p:pic>
      <p:sp>
        <p:nvSpPr>
          <p:cNvPr id="7" name="Текст 6"/>
          <p:cNvSpPr txBox="1">
            <a:spLocks/>
          </p:cNvSpPr>
          <p:nvPr/>
        </p:nvSpPr>
        <p:spPr>
          <a:xfrm>
            <a:off x="4283968" y="5116040"/>
            <a:ext cx="5040560" cy="3291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Зара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Минц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и Юрий Лотман в Тарту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1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Труды о Пушкине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2240280"/>
            <a:ext cx="4310192" cy="4501088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/>
              <a:t>В своих работах исследователь широко пользуется методом бинарных оппозиций, принципом историзма. Всё это позволяет Лотману связать особенности пушкинского поведения с особенностями его жизни и творчества.</a:t>
            </a:r>
          </a:p>
          <a:p>
            <a:endParaRPr lang="ru-RU" sz="3400" dirty="0" smtClean="0"/>
          </a:p>
          <a:p>
            <a:r>
              <a:rPr lang="ru-RU" dirty="0" smtClean="0"/>
              <a:t>Работы:</a:t>
            </a:r>
          </a:p>
          <a:p>
            <a:r>
              <a:rPr lang="ru-RU" dirty="0" smtClean="0"/>
              <a:t>«Роман в стихах Пушкина «Евгений Онегин». Спецкурс. Вводные лекции в изучение текста» (1975)</a:t>
            </a:r>
          </a:p>
          <a:p>
            <a:r>
              <a:rPr lang="ru-RU" dirty="0" smtClean="0"/>
              <a:t>«Роман А.С. Пушкина «Евгений Онегин». Комментарий. Пособие для учителя» (1980)</a:t>
            </a:r>
          </a:p>
          <a:p>
            <a:r>
              <a:rPr lang="ru-RU" dirty="0" smtClean="0"/>
              <a:t>«Александр Сергеевич  Пушкин. Биография писателя. Пособие для учащихся» (1981)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16016" y="5013176"/>
            <a:ext cx="4237095" cy="1512168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«…основной пафос поэзии Пушкина – устремлённость к </a:t>
            </a:r>
            <a:r>
              <a:rPr lang="ru-RU" i="1" dirty="0" smtClean="0"/>
              <a:t>жизни».</a:t>
            </a:r>
            <a:endParaRPr lang="ru-RU" i="1" dirty="0" smtClean="0"/>
          </a:p>
          <a:p>
            <a:pPr algn="r"/>
            <a:r>
              <a:rPr lang="ru-RU" dirty="0" smtClean="0"/>
              <a:t>Ю. М. Лотман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12418"/>
            <a:ext cx="2553921" cy="29727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66123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Работы о русской литературе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Ю. М. Лотман исследует </a:t>
            </a:r>
            <a:r>
              <a:rPr lang="ru-RU" dirty="0"/>
              <a:t>творчество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</a:t>
            </a:r>
            <a:r>
              <a:rPr lang="ru-RU" dirty="0"/>
              <a:t>. В. </a:t>
            </a:r>
            <a:r>
              <a:rPr lang="ru-RU" dirty="0" smtClean="0"/>
              <a:t>Ломоносова, </a:t>
            </a:r>
            <a:br>
              <a:rPr lang="ru-RU" dirty="0" smtClean="0"/>
            </a:br>
            <a:r>
              <a:rPr lang="ru-RU" dirty="0" smtClean="0"/>
              <a:t>Н. В. Гоголя, </a:t>
            </a:r>
            <a:br>
              <a:rPr lang="ru-RU" dirty="0" smtClean="0"/>
            </a:br>
            <a:r>
              <a:rPr lang="ru-RU" dirty="0" smtClean="0"/>
              <a:t>М. Ю. Лермонтова, </a:t>
            </a:r>
            <a:br>
              <a:rPr lang="ru-RU" dirty="0" smtClean="0"/>
            </a:br>
            <a:r>
              <a:rPr lang="ru-RU" dirty="0" smtClean="0"/>
              <a:t>Ф. И. Тютчева и др.</a:t>
            </a:r>
          </a:p>
          <a:p>
            <a:r>
              <a:rPr lang="ru-RU" dirty="0" smtClean="0"/>
              <a:t>Разнообразие книг и статей Лотмана о русской литературе всегда было связано с семиотико-структуралистским и культурологическим подходами.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0" y="5085184"/>
            <a:ext cx="4319337" cy="1772816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/>
              <a:t>Работы:</a:t>
            </a:r>
          </a:p>
          <a:p>
            <a:r>
              <a:rPr lang="ru-RU" sz="1800" dirty="0" smtClean="0"/>
              <a:t>«Сюжетное пространство русского романа </a:t>
            </a:r>
            <a:r>
              <a:rPr lang="en-US" sz="1800" dirty="0" smtClean="0"/>
              <a:t>XIX</a:t>
            </a:r>
            <a:r>
              <a:rPr lang="ru-RU" sz="1800" dirty="0" smtClean="0"/>
              <a:t> столетия» (1987);</a:t>
            </a:r>
          </a:p>
          <a:p>
            <a:r>
              <a:rPr lang="ru-RU" sz="1800" dirty="0" smtClean="0"/>
              <a:t>«О Хлестакове» (1975);</a:t>
            </a:r>
          </a:p>
          <a:p>
            <a:r>
              <a:rPr lang="ru-RU" sz="1800" dirty="0" smtClean="0"/>
              <a:t>«Проза Тургенева и </a:t>
            </a:r>
            <a:r>
              <a:rPr lang="ru-RU" sz="1800" dirty="0"/>
              <a:t>сюжетное пространство русского романа </a:t>
            </a:r>
            <a:r>
              <a:rPr lang="en-US" sz="1800" dirty="0"/>
              <a:t>XIX</a:t>
            </a:r>
            <a:r>
              <a:rPr lang="ru-RU" sz="1800" dirty="0"/>
              <a:t> </a:t>
            </a:r>
            <a:r>
              <a:rPr lang="ru-RU" sz="1800" dirty="0" smtClean="0"/>
              <a:t>столетия» (1986);</a:t>
            </a:r>
          </a:p>
          <a:p>
            <a:r>
              <a:rPr lang="ru-RU" sz="1800" dirty="0" smtClean="0"/>
              <a:t>«Дом в «Мастере и Маргарите» (1983) и др.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33208"/>
            <a:ext cx="19050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18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Труды об искусстве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2240280"/>
            <a:ext cx="4238184" cy="45010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Ю. М. Лотмана интересовали проблемы восприятия произведений искусства, семиотическая прагматика; исследователь изучал взаимосвязь разных видов искусства и жизни. </a:t>
            </a:r>
          </a:p>
          <a:p>
            <a:endParaRPr lang="ru-RU" dirty="0" smtClean="0"/>
          </a:p>
          <a:p>
            <a:r>
              <a:rPr lang="ru-RU" sz="2100" dirty="0" smtClean="0"/>
              <a:t>Работы:</a:t>
            </a:r>
          </a:p>
          <a:p>
            <a:r>
              <a:rPr lang="ru-RU" sz="2100" dirty="0" smtClean="0"/>
              <a:t>«Статьи по типологии культуры» (1973);</a:t>
            </a:r>
          </a:p>
          <a:p>
            <a:r>
              <a:rPr lang="ru-RU" sz="2100" dirty="0"/>
              <a:t>«Семиотика кино и проблемы </a:t>
            </a:r>
            <a:r>
              <a:rPr lang="ru-RU" sz="2100" dirty="0" err="1"/>
              <a:t>киноэстетики</a:t>
            </a:r>
            <a:r>
              <a:rPr lang="ru-RU" sz="2100" dirty="0"/>
              <a:t>» (1973</a:t>
            </a:r>
            <a:r>
              <a:rPr lang="ru-RU" sz="2100" dirty="0" smtClean="0"/>
              <a:t>); </a:t>
            </a:r>
            <a:endParaRPr lang="ru-RU" sz="2100" dirty="0"/>
          </a:p>
          <a:p>
            <a:r>
              <a:rPr lang="ru-RU" sz="2100" dirty="0" smtClean="0"/>
              <a:t>«Художественная природа русских народных картинок» (1976);</a:t>
            </a:r>
          </a:p>
          <a:p>
            <a:r>
              <a:rPr lang="ru-RU" sz="2100" dirty="0" smtClean="0"/>
              <a:t>«Куклы в системе культуры» (1978);</a:t>
            </a:r>
          </a:p>
          <a:p>
            <a:r>
              <a:rPr lang="ru-RU" sz="2100" dirty="0" smtClean="0"/>
              <a:t>«Натюрморт в перспективе семиотики» (1986) и др.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60848"/>
            <a:ext cx="2131890" cy="338437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22" y="3573016"/>
            <a:ext cx="2160240" cy="30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24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Труды Ю. М. Лотмана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Работы Ю. М. Лотмана приобретают мировую известность с 1960-х </a:t>
            </a:r>
            <a:r>
              <a:rPr lang="ru-RU" dirty="0" smtClean="0"/>
              <a:t>годов </a:t>
            </a:r>
            <a:r>
              <a:rPr lang="ru-RU" dirty="0"/>
              <a:t>и активно переводятся на английский, немецкий, французский, итальянский, польский, венгерский, чешский, шведский, финский, японский и другие языки. </a:t>
            </a:r>
            <a:endParaRPr lang="ru-RU" dirty="0" smtClean="0"/>
          </a:p>
          <a:p>
            <a:r>
              <a:rPr lang="ru-RU" dirty="0" smtClean="0"/>
              <a:t>Ю.М. Лотман создал цикл телепередач «</a:t>
            </a:r>
            <a:r>
              <a:rPr lang="ru-RU" dirty="0"/>
              <a:t>Беседы о русской </a:t>
            </a:r>
            <a:r>
              <a:rPr lang="ru-RU" dirty="0" smtClean="0"/>
              <a:t>культуре», которые популярны и в настоящее время.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92896"/>
            <a:ext cx="4471263" cy="3090836"/>
          </a:xfrm>
        </p:spPr>
      </p:pic>
    </p:spTree>
    <p:extLst>
      <p:ext uri="{BB962C8B-B14F-4D97-AF65-F5344CB8AC3E}">
        <p14:creationId xmlns:p14="http://schemas.microsoft.com/office/powerpoint/2010/main" val="2748740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1836" y="2060848"/>
            <a:ext cx="3803904" cy="3877056"/>
          </a:xfrm>
        </p:spPr>
        <p:txBody>
          <a:bodyPr/>
          <a:lstStyle/>
          <a:p>
            <a:r>
              <a:rPr lang="ru-RU" dirty="0" smtClean="0"/>
              <a:t>Ю.М</a:t>
            </a:r>
            <a:r>
              <a:rPr lang="ru-RU" dirty="0"/>
              <a:t>. Лотман </a:t>
            </a:r>
            <a:r>
              <a:rPr lang="ru-RU" dirty="0" smtClean="0"/>
              <a:t>умер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28 </a:t>
            </a:r>
            <a:r>
              <a:rPr lang="ru-RU" dirty="0" smtClean="0"/>
              <a:t>октября 1993 года </a:t>
            </a:r>
            <a:br>
              <a:rPr lang="ru-RU" dirty="0" smtClean="0"/>
            </a:br>
            <a:r>
              <a:rPr lang="ru-RU" dirty="0" smtClean="0"/>
              <a:t>в Тарту.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319337" cy="435707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«Он не мог не быть человеком науки, какие бы препятствия ни ставились внешними силами. А если ещё оказывались просветы, хотя бы временные, и ограниченные возможности трудиться, он включал все свои резервы и потенции – и достиг таким образом выдающихся успехов, приобрел заслуженную мировую </a:t>
            </a:r>
            <a:r>
              <a:rPr lang="ru-RU" i="1" dirty="0" smtClean="0"/>
              <a:t>известность».</a:t>
            </a:r>
            <a:endParaRPr lang="ru-RU" i="1" dirty="0" smtClean="0"/>
          </a:p>
          <a:p>
            <a:pPr algn="r"/>
            <a:r>
              <a:rPr lang="ru-RU" dirty="0" smtClean="0"/>
              <a:t>Б. Ф. Егоров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81544"/>
            <a:ext cx="2320280" cy="30848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8091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семье Лотманов </a:t>
            </a:r>
            <a:r>
              <a:rPr lang="ru-RU" dirty="0" smtClean="0"/>
              <a:t>детей начинали приобщать </a:t>
            </a:r>
            <a:r>
              <a:rPr lang="ru-RU" dirty="0"/>
              <a:t>к </a:t>
            </a:r>
            <a:r>
              <a:rPr lang="ru-RU" dirty="0" smtClean="0"/>
              <a:t>культуре с самого раннего </a:t>
            </a:r>
            <a:r>
              <a:rPr lang="ru-RU" dirty="0"/>
              <a:t>возраста: </a:t>
            </a:r>
            <a:r>
              <a:rPr lang="ru-RU" dirty="0" smtClean="0"/>
              <a:t>книги, экскурсии, лекции, музеи, походы в театр.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«Первый раз Юру взяли в Эрмитаж, когда мальчику едва исполнилось три года. Контролёр при входе не хотел его пускать: слишком мал! Но Юра важно достал из кармана дедовские серебряные часы, и контролёр умилился…»</a:t>
            </a:r>
            <a:endParaRPr lang="ru-RU" sz="20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5126622"/>
            <a:ext cx="4917801" cy="126633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499992" y="6329603"/>
            <a:ext cx="3878132" cy="5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Эрмитаж. Санкт-Петербург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4236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8062664" cy="3877056"/>
          </a:xfrm>
        </p:spPr>
        <p:txBody>
          <a:bodyPr/>
          <a:lstStyle/>
          <a:p>
            <a:r>
              <a:rPr lang="ru-RU" dirty="0" smtClean="0"/>
              <a:t>Презентация подготовлена  </a:t>
            </a:r>
            <a:r>
              <a:rPr lang="ru-RU" dirty="0"/>
              <a:t>Д</a:t>
            </a:r>
            <a:r>
              <a:rPr lang="ru-RU" dirty="0" smtClean="0"/>
              <a:t>арьей Владимировной Озеровой, специалистом Центра русского языка НГОНБ, магистрантом </a:t>
            </a:r>
            <a:r>
              <a:rPr lang="ru-RU" dirty="0"/>
              <a:t>И</a:t>
            </a:r>
            <a:r>
              <a:rPr lang="ru-RU" dirty="0" smtClean="0"/>
              <a:t>нститута филологии, массовой  информации и психологии НГПУ.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Новосибирск, 2017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9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40280"/>
            <a:ext cx="4464496" cy="4357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Сестра Инна (музыковед) обучила Юрия Михайловича игре на фортепиано, он получал награды на общегородских смотрах художественной самодеятельности.</a:t>
            </a:r>
          </a:p>
          <a:p>
            <a:r>
              <a:rPr lang="ru-RU" dirty="0" smtClean="0"/>
              <a:t>Школьником Ю. Лотман несколько лет посещал кружок юннатов во Дворце пионеров (особенно серьёзно занимался пресмыкающимися).</a:t>
            </a:r>
          </a:p>
          <a:p>
            <a:r>
              <a:rPr lang="ru-RU" dirty="0" smtClean="0"/>
              <a:t>Сестра Лидия (филолог) и Анатолий </a:t>
            </a:r>
            <a:r>
              <a:rPr lang="ru-RU" dirty="0" err="1" smtClean="0"/>
              <a:t>Кулевич</a:t>
            </a:r>
            <a:r>
              <a:rPr lang="ru-RU" dirty="0" smtClean="0"/>
              <a:t>, приятель Лидии, привили Юрию любовь к слову.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2543175" cy="3581400"/>
          </a:xfr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4716016" y="5829733"/>
            <a:ext cx="3878132" cy="5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Лидия Михайловна Лотман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3409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2060848"/>
            <a:ext cx="4166176" cy="45365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Ю.</a:t>
            </a:r>
            <a:r>
              <a:rPr lang="en-US" dirty="0" smtClean="0"/>
              <a:t> </a:t>
            </a:r>
            <a:r>
              <a:rPr lang="ru-RU" dirty="0" smtClean="0"/>
              <a:t>М. Лотман поступил в «</a:t>
            </a:r>
            <a:r>
              <a:rPr lang="ru-RU" dirty="0" err="1" smtClean="0"/>
              <a:t>Петершуле</a:t>
            </a:r>
            <a:r>
              <a:rPr lang="ru-RU" dirty="0" smtClean="0"/>
              <a:t>» - школу с немецким языком преподавания, где учился в начальных классах.</a:t>
            </a:r>
          </a:p>
          <a:p>
            <a:r>
              <a:rPr lang="ru-RU" dirty="0" smtClean="0"/>
              <a:t>В </a:t>
            </a:r>
            <a:r>
              <a:rPr lang="ru-RU" dirty="0"/>
              <a:t>1939 </a:t>
            </a:r>
            <a:r>
              <a:rPr lang="ru-RU" dirty="0" smtClean="0"/>
              <a:t>г. окончил школу с золотым аттестатом, допускавшим зачисление </a:t>
            </a:r>
            <a:r>
              <a:rPr lang="ru-RU" dirty="0"/>
              <a:t>в </a:t>
            </a:r>
            <a:r>
              <a:rPr lang="ru-RU" dirty="0" smtClean="0"/>
              <a:t>университет без вступительных испытаний.</a:t>
            </a:r>
          </a:p>
          <a:p>
            <a:r>
              <a:rPr lang="ru-RU" dirty="0"/>
              <a:t>Б</a:t>
            </a:r>
            <a:r>
              <a:rPr lang="ru-RU" dirty="0" smtClean="0"/>
              <a:t>удучи школьником, Юрий Михайлович стал ходить в университет на лекции по русской и античной литературе.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3803650" cy="2634027"/>
          </a:xfrm>
          <a:effectLst>
            <a:softEdge rad="63500"/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572000" y="4797152"/>
            <a:ext cx="3878132" cy="5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Ленинградский университет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4095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 Ленинградском университете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1939 г. Ю. М. Лотман стал студентом филологического факультета Ленинградского университета.</a:t>
            </a:r>
          </a:p>
          <a:p>
            <a:r>
              <a:rPr lang="ru-RU" dirty="0" smtClean="0"/>
              <a:t>Занятия вели</a:t>
            </a:r>
          </a:p>
          <a:p>
            <a:pPr marL="0" indent="0">
              <a:buNone/>
            </a:pPr>
            <a:r>
              <a:rPr lang="ru-RU" dirty="0" smtClean="0"/>
              <a:t>известные учёные: </a:t>
            </a:r>
            <a:br>
              <a:rPr lang="ru-RU" dirty="0" smtClean="0"/>
            </a:br>
            <a:r>
              <a:rPr lang="ru-RU" dirty="0" smtClean="0"/>
              <a:t>Л. В. Щерба, </a:t>
            </a:r>
            <a:br>
              <a:rPr lang="ru-RU" dirty="0" smtClean="0"/>
            </a:br>
            <a:r>
              <a:rPr lang="ru-RU" dirty="0" smtClean="0"/>
              <a:t>В. М. </a:t>
            </a:r>
            <a:r>
              <a:rPr lang="ru-RU" dirty="0" err="1" smtClean="0"/>
              <a:t>Жирмунский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Г. А. </a:t>
            </a:r>
            <a:r>
              <a:rPr lang="ru-RU" dirty="0" err="1" smtClean="0"/>
              <a:t>Гуковский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В. Я. </a:t>
            </a:r>
            <a:r>
              <a:rPr lang="ru-RU" dirty="0" err="1" smtClean="0"/>
              <a:t>Пропп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Б. М. Эйхенбаум, </a:t>
            </a:r>
            <a:br>
              <a:rPr lang="ru-RU" dirty="0" smtClean="0"/>
            </a:br>
            <a:r>
              <a:rPr lang="ru-RU" dirty="0" smtClean="0"/>
              <a:t>Б. В. Томашевский и др.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73" y="2132855"/>
            <a:ext cx="2827895" cy="3881099"/>
          </a:xfrm>
          <a:effectLst>
            <a:softEdge rad="127000"/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572000" y="6021288"/>
            <a:ext cx="3878132" cy="5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Г.А. </a:t>
            </a:r>
            <a:r>
              <a:rPr lang="ru-RU" sz="1800" b="1" dirty="0" err="1" smtClean="0"/>
              <a:t>Гуковский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0683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 Ленинградском университете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88488" y="2348880"/>
            <a:ext cx="3803904" cy="3771683"/>
          </a:xfrm>
        </p:spPr>
        <p:txBody>
          <a:bodyPr/>
          <a:lstStyle/>
          <a:p>
            <a:r>
              <a:rPr lang="ru-RU" dirty="0" smtClean="0"/>
              <a:t>Ю. М. Лотман был старостой группы.</a:t>
            </a:r>
          </a:p>
          <a:p>
            <a:r>
              <a:rPr lang="ru-RU" dirty="0" smtClean="0"/>
              <a:t>Как литератор и художник участвовал в местной самодеятельной периодике: в стенгазете, в журнале своей группы «На брегах Невы».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04048" y="5805264"/>
            <a:ext cx="3447288" cy="2983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Рисунок Ю.М. Лотмана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32306"/>
            <a:ext cx="2736304" cy="3876431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406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 армии и на фронте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Осенью 1940 г. Лотмана призвали на службу в армию </a:t>
            </a:r>
            <a:r>
              <a:rPr lang="ru-RU" dirty="0"/>
              <a:t>(</a:t>
            </a:r>
            <a:r>
              <a:rPr lang="ru-RU" dirty="0" smtClean="0"/>
              <a:t>427-й артиллерийский полк, служба связи).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0" y="1988840"/>
            <a:ext cx="4103314" cy="46805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i="1" dirty="0" smtClean="0"/>
              <a:t>	«В армию он ушел совсем мальчиком. И мы беспокоились – как он там, интеллигентный, тихий наш Юра, сойдется с ребятами из деревни, с городскими заводилами. Но вот ближе к концу войны все чаще стали забегать к нам солдаты – с приветами, письмами от него. И нас поражало, с каким уважением говорили они: «Лотман сказал». – «Лотман сказал: подлец, кто бросает книги врагу!» – и они собирали книги в оставленных библиотеках, везли их с собой, а потом, когда появлялась возможность, сдавали по назначению…»</a:t>
            </a:r>
          </a:p>
          <a:p>
            <a:pPr marL="0" indent="0" algn="r">
              <a:buNone/>
            </a:pPr>
            <a:r>
              <a:rPr lang="ru-RU" dirty="0" smtClean="0"/>
              <a:t>Воспоминания Л. М. Лотман </a:t>
            </a:r>
            <a:endParaRPr lang="ru-RU" dirty="0"/>
          </a:p>
        </p:txBody>
      </p:sp>
      <p:pic>
        <p:nvPicPr>
          <p:cNvPr id="1026" name="Picture 2" descr="D:\Озерова\2017\лотман\служба связи вой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3168352" cy="2373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1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 армии и на фронте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88488" y="2060848"/>
            <a:ext cx="3803904" cy="46085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Лотман прошёл в составе своего полка через Крым, Донбасс, Западную Украину, Белоруссию, Литву, Восточную Пруссию.</a:t>
            </a:r>
          </a:p>
          <a:p>
            <a:r>
              <a:rPr lang="ru-RU" dirty="0" smtClean="0"/>
              <a:t>Все свободное время посвящал чтению книг на разных </a:t>
            </a:r>
            <a:r>
              <a:rPr lang="ru-RU" dirty="0"/>
              <a:t>языках </a:t>
            </a:r>
            <a:r>
              <a:rPr lang="ru-RU" dirty="0" smtClean="0"/>
              <a:t>(многие </a:t>
            </a:r>
            <a:r>
              <a:rPr lang="ru-RU" dirty="0"/>
              <a:t>книги присылались из </a:t>
            </a:r>
            <a:r>
              <a:rPr lang="ru-RU" dirty="0" smtClean="0"/>
              <a:t>дома, на фронте книги были также трофеями из завоёванных городов).</a:t>
            </a:r>
          </a:p>
          <a:p>
            <a:r>
              <a:rPr lang="ru-RU" dirty="0" smtClean="0"/>
              <a:t>В конце 1946 г. Ю. М. Лотман вернулся домой.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5301208"/>
            <a:ext cx="3447288" cy="4423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Амуниция связистов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3800475" cy="2486144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646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1443</TotalTime>
  <Words>1591</Words>
  <Application>Microsoft Office PowerPoint</Application>
  <PresentationFormat>Экран (4:3)</PresentationFormat>
  <Paragraphs>155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Твердый переплет</vt:lpstr>
      <vt:lpstr>«Искусство быть выше…»</vt:lpstr>
      <vt:lpstr>Семья Ю. М. Лотмана</vt:lpstr>
      <vt:lpstr>Образование</vt:lpstr>
      <vt:lpstr>Образование</vt:lpstr>
      <vt:lpstr>Образование</vt:lpstr>
      <vt:lpstr>В Ленинградском университете</vt:lpstr>
      <vt:lpstr>В Ленинградском университете</vt:lpstr>
      <vt:lpstr>В армии и на фронте</vt:lpstr>
      <vt:lpstr>В армии и на фронте</vt:lpstr>
      <vt:lpstr>Ленинградский университет</vt:lpstr>
      <vt:lpstr>Ленинградский университет</vt:lpstr>
      <vt:lpstr>Ленинградский университет</vt:lpstr>
      <vt:lpstr>В Тарту. Учительский институт</vt:lpstr>
      <vt:lpstr>В Тарту</vt:lpstr>
      <vt:lpstr>В Тарту. Учительский институт</vt:lpstr>
      <vt:lpstr>Тартуский университет</vt:lpstr>
      <vt:lpstr>Тартуский университет</vt:lpstr>
      <vt:lpstr>Тартуский университет</vt:lpstr>
      <vt:lpstr>Структурализм и семиотика</vt:lpstr>
      <vt:lpstr>Структурализм и семиотика</vt:lpstr>
      <vt:lpstr>Летние семиотические школы</vt:lpstr>
      <vt:lpstr>Летние семиотические школы</vt:lpstr>
      <vt:lpstr>Летние семиотические школы</vt:lpstr>
      <vt:lpstr>Репрессии</vt:lpstr>
      <vt:lpstr>Труды о Пушкине</vt:lpstr>
      <vt:lpstr>Работы о русской литературе</vt:lpstr>
      <vt:lpstr>Труды об искусстве</vt:lpstr>
      <vt:lpstr>Труды Ю. М. Лотмана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«Искусство быть выше…»</dc:title>
  <cp:lastModifiedBy>Монахова Людмила Аркадьевна</cp:lastModifiedBy>
  <cp:revision>65</cp:revision>
  <dcterms:modified xsi:type="dcterms:W3CDTF">2017-01-25T03:14:39Z</dcterms:modified>
</cp:coreProperties>
</file>